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6" r:id="rId3"/>
    <p:sldId id="257" r:id="rId4"/>
    <p:sldId id="268" r:id="rId5"/>
    <p:sldId id="266" r:id="rId6"/>
    <p:sldId id="269" r:id="rId7"/>
    <p:sldId id="261" r:id="rId8"/>
    <p:sldId id="265" r:id="rId9"/>
    <p:sldId id="270" r:id="rId10"/>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3" autoAdjust="0"/>
    <p:restoredTop sz="92453" autoAdjust="0"/>
  </p:normalViewPr>
  <p:slideViewPr>
    <p:cSldViewPr snapToGrid="0">
      <p:cViewPr varScale="1">
        <p:scale>
          <a:sx n="66" d="100"/>
          <a:sy n="66" d="100"/>
        </p:scale>
        <p:origin x="8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4E95C8AB-18C6-4E7B-B009-D39D9C3986D9}" type="datetimeFigureOut">
              <a:rPr lang="ru-RU" smtClean="0"/>
              <a:t>22.05.2024</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F14AECBE-20DC-4F9D-AB57-6E388C7CC62E}" type="slidenum">
              <a:rPr lang="ru-RU" smtClean="0"/>
              <a:t>‹#›</a:t>
            </a:fld>
            <a:endParaRPr lang="ru-RU"/>
          </a:p>
        </p:txBody>
      </p:sp>
    </p:spTree>
    <p:extLst>
      <p:ext uri="{BB962C8B-B14F-4D97-AF65-F5344CB8AC3E}">
        <p14:creationId xmlns:p14="http://schemas.microsoft.com/office/powerpoint/2010/main" val="727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8451A2-B1D2-1351-9159-99DEC4CCEAB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2E0F4F1-7929-3CF8-19C0-80E20E555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151EDC7-F033-F829-7635-FC634BA15D0A}"/>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5" name="Нижний колонтитул 4">
            <a:extLst>
              <a:ext uri="{FF2B5EF4-FFF2-40B4-BE49-F238E27FC236}">
                <a16:creationId xmlns:a16="http://schemas.microsoft.com/office/drawing/2014/main" id="{060DF6DD-F913-1124-53B3-4989A30311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85A298-58C7-5525-116E-4124E25D6216}"/>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391789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CA7767-73EC-A703-2EFD-103192B178A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C0A69BA-4EA7-1666-0A49-F75AC9C00F4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96B3A75-2991-303F-CDB1-6B3D085AD1F8}"/>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5" name="Нижний колонтитул 4">
            <a:extLst>
              <a:ext uri="{FF2B5EF4-FFF2-40B4-BE49-F238E27FC236}">
                <a16:creationId xmlns:a16="http://schemas.microsoft.com/office/drawing/2014/main" id="{94C128DC-FC8F-8951-26D3-9CDD724C799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E6A7136-52CD-D32F-FE42-E67C3CE39473}"/>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228921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7954CBF-46B9-534C-9575-922C004633F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77CB7CF-F041-19C7-8945-153887842F8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A146B5-E4E0-0F53-D43B-0FCE9CE270E1}"/>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5" name="Нижний колонтитул 4">
            <a:extLst>
              <a:ext uri="{FF2B5EF4-FFF2-40B4-BE49-F238E27FC236}">
                <a16:creationId xmlns:a16="http://schemas.microsoft.com/office/drawing/2014/main" id="{72F7A212-E73F-30EF-82B3-363A2D4281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9FA492-4192-ADC1-8468-6658B5C24137}"/>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5310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079FFC-E6EB-800A-7DB5-EEF88D72F18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D9F052A-8BAF-B57A-E782-E8A9E2FA937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654F34-DE2C-6E07-87AD-DD57A20CB770}"/>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5" name="Нижний колонтитул 4">
            <a:extLst>
              <a:ext uri="{FF2B5EF4-FFF2-40B4-BE49-F238E27FC236}">
                <a16:creationId xmlns:a16="http://schemas.microsoft.com/office/drawing/2014/main" id="{FC8F8780-1A39-9C0F-9C37-63113ABFEE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ABFC6BA-4D6B-1DDE-D4B4-201B3B54DB42}"/>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351458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9B0680-C0E7-17CE-EF10-305855ABA89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B588666-231E-44C0-443E-C7B25BA23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BFD6227-D9BB-5C01-B50C-A35AD2C892D7}"/>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5" name="Нижний колонтитул 4">
            <a:extLst>
              <a:ext uri="{FF2B5EF4-FFF2-40B4-BE49-F238E27FC236}">
                <a16:creationId xmlns:a16="http://schemas.microsoft.com/office/drawing/2014/main" id="{29EF1C14-AD71-62C9-5BE0-688D3592C5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6622CBE-33EB-B9C2-A97A-7EE883A5BDD1}"/>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208739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B37E72-685E-AAF8-3122-6B9997A4856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D2B5ADC-3D64-619D-8D2B-F612D65BB04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5EAC4C7-AB55-8F24-70C6-4FE7979C377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06CEE7D-1EE1-94B4-3A62-6A8F3108041B}"/>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6" name="Нижний колонтитул 5">
            <a:extLst>
              <a:ext uri="{FF2B5EF4-FFF2-40B4-BE49-F238E27FC236}">
                <a16:creationId xmlns:a16="http://schemas.microsoft.com/office/drawing/2014/main" id="{B39848B9-5FF0-1CD6-3E94-827D37060BF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B7E6CF5-0E61-2B66-2C10-F2CE68CEEF7A}"/>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187328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AC4542-BCCE-A9F8-1522-7EEA5168C1F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89F5AA6-9120-633D-9874-CF6F57890C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21AAEA2-A043-C9A1-4ADA-C7171DAA966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F0A15BE-2906-7F53-46D5-CD2315DDF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8B66924-0CF4-7303-D1D3-604A3B226A6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8954309-D7A9-6860-7215-F3ACECFB4FC8}"/>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8" name="Нижний колонтитул 7">
            <a:extLst>
              <a:ext uri="{FF2B5EF4-FFF2-40B4-BE49-F238E27FC236}">
                <a16:creationId xmlns:a16="http://schemas.microsoft.com/office/drawing/2014/main" id="{B800E387-95F7-4626-D3B3-4663BB7180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83729EF-789C-6FF9-2712-C6B4401371AD}"/>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427694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B17FFD-5F5E-79D0-E0D8-027FA06C13F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FBF65D3-C60A-E880-D378-94B169CACECA}"/>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4" name="Нижний колонтитул 3">
            <a:extLst>
              <a:ext uri="{FF2B5EF4-FFF2-40B4-BE49-F238E27FC236}">
                <a16:creationId xmlns:a16="http://schemas.microsoft.com/office/drawing/2014/main" id="{733A653C-48B3-8789-BA71-B31C8F4F230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5442A6E-3BBB-E0D2-891D-F63E29933353}"/>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146207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8EDEF9F-C5D4-85D6-606C-72A97CA63554}"/>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3" name="Нижний колонтитул 2">
            <a:extLst>
              <a:ext uri="{FF2B5EF4-FFF2-40B4-BE49-F238E27FC236}">
                <a16:creationId xmlns:a16="http://schemas.microsoft.com/office/drawing/2014/main" id="{CFFE6DE2-4B6A-1109-297D-A0E09F58579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BA360BA-CFE0-7C52-7FF6-78D01B6B2DE3}"/>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268881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983C9-E11E-C3C8-125F-1F0FC21D85E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87B9613-61D2-6EFD-BDF2-A15592400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156E98D-744D-D54A-9238-F570FA7B6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50E67E2-9053-9F3B-E950-1F0090F9AB22}"/>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6" name="Нижний колонтитул 5">
            <a:extLst>
              <a:ext uri="{FF2B5EF4-FFF2-40B4-BE49-F238E27FC236}">
                <a16:creationId xmlns:a16="http://schemas.microsoft.com/office/drawing/2014/main" id="{15DE5267-73C5-6ACB-4EC0-5D774386A71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E5930BF-E7B6-6CFB-A0EB-499782B0F8A9}"/>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103573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72E389-8C7D-3DF3-4369-2A22488ABE1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9C6CF94-A337-80F1-B2D4-25A7AB4CF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D3B0B0F-165A-1A4C-3D2A-2F6A08475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250E80-EC1A-4CE7-BE5C-9FDB923EBE57}"/>
              </a:ext>
            </a:extLst>
          </p:cNvPr>
          <p:cNvSpPr>
            <a:spLocks noGrp="1"/>
          </p:cNvSpPr>
          <p:nvPr>
            <p:ph type="dt" sz="half" idx="10"/>
          </p:nvPr>
        </p:nvSpPr>
        <p:spPr/>
        <p:txBody>
          <a:bodyPr/>
          <a:lstStyle/>
          <a:p>
            <a:fld id="{CA6C9D94-B934-4D68-BF02-D33534E103E0}" type="datetimeFigureOut">
              <a:rPr lang="ru-RU" smtClean="0"/>
              <a:t>22.05.2024</a:t>
            </a:fld>
            <a:endParaRPr lang="ru-RU"/>
          </a:p>
        </p:txBody>
      </p:sp>
      <p:sp>
        <p:nvSpPr>
          <p:cNvPr id="6" name="Нижний колонтитул 5">
            <a:extLst>
              <a:ext uri="{FF2B5EF4-FFF2-40B4-BE49-F238E27FC236}">
                <a16:creationId xmlns:a16="http://schemas.microsoft.com/office/drawing/2014/main" id="{2105F054-1AE4-5BAB-A10F-4935AFC97D1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83DEFE3-C062-1C43-5EB1-16BB5A35F564}"/>
              </a:ext>
            </a:extLst>
          </p:cNvPr>
          <p:cNvSpPr>
            <a:spLocks noGrp="1"/>
          </p:cNvSpPr>
          <p:nvPr>
            <p:ph type="sldNum" sz="quarter" idx="12"/>
          </p:nvPr>
        </p:nvSpPr>
        <p:spPr/>
        <p:txBody>
          <a:bodyPr/>
          <a:lstStyle/>
          <a:p>
            <a:fld id="{EA042473-C6AA-4A03-BBFF-2696D993454E}" type="slidenum">
              <a:rPr lang="ru-RU" smtClean="0"/>
              <a:t>‹#›</a:t>
            </a:fld>
            <a:endParaRPr lang="ru-RU"/>
          </a:p>
        </p:txBody>
      </p:sp>
    </p:spTree>
    <p:extLst>
      <p:ext uri="{BB962C8B-B14F-4D97-AF65-F5344CB8AC3E}">
        <p14:creationId xmlns:p14="http://schemas.microsoft.com/office/powerpoint/2010/main" val="384084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049A50-1CC2-3308-EBEA-440CA8EEF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C5AA66D-7559-1861-D9A5-56B866E74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55D8455-0A54-E5E2-5285-60226C7A9A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C9D94-B934-4D68-BF02-D33534E103E0}" type="datetimeFigureOut">
              <a:rPr lang="ru-RU" smtClean="0"/>
              <a:t>22.05.2024</a:t>
            </a:fld>
            <a:endParaRPr lang="ru-RU"/>
          </a:p>
        </p:txBody>
      </p:sp>
      <p:sp>
        <p:nvSpPr>
          <p:cNvPr id="5" name="Нижний колонтитул 4">
            <a:extLst>
              <a:ext uri="{FF2B5EF4-FFF2-40B4-BE49-F238E27FC236}">
                <a16:creationId xmlns:a16="http://schemas.microsoft.com/office/drawing/2014/main" id="{D916AC64-5E7D-1F7E-2ADB-FF816C0B0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E1B6D2E-5162-19EA-93FC-0E40A90E2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42473-C6AA-4A03-BBFF-2696D993454E}" type="slidenum">
              <a:rPr lang="ru-RU" smtClean="0"/>
              <a:t>‹#›</a:t>
            </a:fld>
            <a:endParaRPr lang="ru-RU"/>
          </a:p>
        </p:txBody>
      </p:sp>
    </p:spTree>
    <p:extLst>
      <p:ext uri="{BB962C8B-B14F-4D97-AF65-F5344CB8AC3E}">
        <p14:creationId xmlns:p14="http://schemas.microsoft.com/office/powerpoint/2010/main" val="405561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newlookcup@gmail.com"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hyperlink" Target="mailto:newlookcup@gmail.com" TargetMode="External"/><Relationship Id="rId2" Type="http://schemas.openxmlformats.org/officeDocument/2006/relationships/hyperlink" Target="https://rgform.eu/event.php?id_prop=593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newlookcup@gmail.com" TargetMode="External"/><Relationship Id="rId2" Type="http://schemas.openxmlformats.org/officeDocument/2006/relationships/hyperlink" Target="https://rgform.eu/event.php?id_prop=5936"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mailto:newlookcup@gmail.com" TargetMode="External"/><Relationship Id="rId3" Type="http://schemas.openxmlformats.org/officeDocument/2006/relationships/image" Target="../media/image21.jpg"/><Relationship Id="rId7" Type="http://schemas.openxmlformats.org/officeDocument/2006/relationships/hyperlink" Target="mailto:dzagoevamadonna@gmail.com" TargetMode="Externa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4721759-55A1-45B1-9110-61CD090C3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3641"/>
            <a:ext cx="12192000" cy="4865959"/>
          </a:xfrm>
          <a:prstGeom prst="rect">
            <a:avLst/>
          </a:prstGeom>
        </p:spPr>
      </p:pic>
      <p:pic>
        <p:nvPicPr>
          <p:cNvPr id="6" name="Рисунок 5">
            <a:extLst>
              <a:ext uri="{FF2B5EF4-FFF2-40B4-BE49-F238E27FC236}">
                <a16:creationId xmlns:a16="http://schemas.microsoft.com/office/drawing/2014/main" id="{8E6544EE-A200-4CF1-B0BC-B49AEE4FB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0" y="2698621"/>
            <a:ext cx="865353" cy="833771"/>
          </a:xfrm>
          <a:prstGeom prst="rect">
            <a:avLst/>
          </a:prstGeom>
        </p:spPr>
      </p:pic>
    </p:spTree>
    <p:extLst>
      <p:ext uri="{BB962C8B-B14F-4D97-AF65-F5344CB8AC3E}">
        <p14:creationId xmlns:p14="http://schemas.microsoft.com/office/powerpoint/2010/main" val="165172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224E085B-C09D-0868-396E-EE9F4C0E6B1A}"/>
              </a:ext>
            </a:extLst>
          </p:cNvPr>
          <p:cNvSpPr>
            <a:spLocks noGrp="1"/>
          </p:cNvSpPr>
          <p:nvPr>
            <p:ph type="subTitle" idx="1"/>
          </p:nvPr>
        </p:nvSpPr>
        <p:spPr>
          <a:xfrm>
            <a:off x="4231351" y="4120471"/>
            <a:ext cx="4570223" cy="936874"/>
          </a:xfrm>
        </p:spPr>
        <p:txBody>
          <a:bodyPr>
            <a:noAutofit/>
          </a:bodyPr>
          <a:lstStyle/>
          <a:p>
            <a:r>
              <a:rPr lang="en-US" sz="2800" b="1" dirty="0"/>
              <a:t>Super prize iPhone 15 for Miss New Look Cup 2024</a:t>
            </a:r>
            <a:endParaRPr lang="ru-RU" sz="2800" b="1" dirty="0"/>
          </a:p>
        </p:txBody>
      </p:sp>
      <p:sp>
        <p:nvSpPr>
          <p:cNvPr id="12" name="TextBox 11">
            <a:extLst>
              <a:ext uri="{FF2B5EF4-FFF2-40B4-BE49-F238E27FC236}">
                <a16:creationId xmlns:a16="http://schemas.microsoft.com/office/drawing/2014/main" id="{1C6212AD-7A4A-05E1-DC28-A6DCC52415B5}"/>
              </a:ext>
            </a:extLst>
          </p:cNvPr>
          <p:cNvSpPr txBox="1"/>
          <p:nvPr/>
        </p:nvSpPr>
        <p:spPr>
          <a:xfrm>
            <a:off x="511573" y="6084457"/>
            <a:ext cx="8656034" cy="373692"/>
          </a:xfrm>
          <a:prstGeom prst="rect">
            <a:avLst/>
          </a:prstGeom>
          <a:noFill/>
        </p:spPr>
        <p:txBody>
          <a:bodyPr wrap="square">
            <a:spAutoFit/>
          </a:bodyPr>
          <a:lstStyle/>
          <a:p>
            <a:pPr>
              <a:lnSpc>
                <a:spcPct val="107000"/>
              </a:lnSpc>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Instagram/Facebook: New_Look</a:t>
            </a:r>
            <a:r>
              <a:rPr lang="en-US" b="1">
                <a:latin typeface="Segoe UI" panose="020B0502040204020203" pitchFamily="34" charset="0"/>
                <a:ea typeface="Calibri" panose="020F0502020204030204" pitchFamily="34" charset="0"/>
                <a:cs typeface="Times New Roman" panose="02020603050405020304" pitchFamily="18" charset="0"/>
              </a:rPr>
              <a:t>_</a:t>
            </a:r>
            <a:r>
              <a:rPr lang="en-US" sz="1800" b="1">
                <a:latin typeface="Segoe UI" panose="020B0502040204020203" pitchFamily="34" charset="0"/>
                <a:ea typeface="Calibri" panose="020F0502020204030204" pitchFamily="34" charset="0"/>
                <a:cs typeface="Times New Roman" panose="02020603050405020304" pitchFamily="18" charset="0"/>
              </a:rPr>
              <a:t>Rhythmic</a:t>
            </a:r>
            <a:r>
              <a:rPr lang="en-US" b="1">
                <a:latin typeface="Segoe UI" panose="020B0502040204020203" pitchFamily="34" charset="0"/>
                <a:ea typeface="Calibri" panose="020F0502020204030204" pitchFamily="34" charset="0"/>
                <a:cs typeface="Times New Roman" panose="02020603050405020304" pitchFamily="18" charset="0"/>
              </a:rPr>
              <a:t>_</a:t>
            </a:r>
            <a:r>
              <a:rPr lang="en-US" sz="1800" b="1">
                <a:latin typeface="Segoe UI" panose="020B0502040204020203" pitchFamily="34" charset="0"/>
                <a:ea typeface="Calibri" panose="020F0502020204030204" pitchFamily="34" charset="0"/>
                <a:cs typeface="Times New Roman" panose="02020603050405020304" pitchFamily="18" charset="0"/>
              </a:rPr>
              <a:t>Gymnastics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2CAEAEB0-3AF2-99DF-E03A-518CB49D10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713" y="245985"/>
            <a:ext cx="3771151" cy="2076301"/>
          </a:xfrm>
          <a:prstGeom prst="rect">
            <a:avLst/>
          </a:prstGeom>
        </p:spPr>
      </p:pic>
      <p:sp>
        <p:nvSpPr>
          <p:cNvPr id="11" name="TextBox 10">
            <a:extLst>
              <a:ext uri="{FF2B5EF4-FFF2-40B4-BE49-F238E27FC236}">
                <a16:creationId xmlns:a16="http://schemas.microsoft.com/office/drawing/2014/main" id="{FF244500-60D3-44FD-BD3B-746C28279BE6}"/>
              </a:ext>
            </a:extLst>
          </p:cNvPr>
          <p:cNvSpPr txBox="1"/>
          <p:nvPr/>
        </p:nvSpPr>
        <p:spPr>
          <a:xfrm>
            <a:off x="8242889" y="5645335"/>
            <a:ext cx="3084077" cy="772647"/>
          </a:xfrm>
          <a:prstGeom prst="rect">
            <a:avLst/>
          </a:prstGeom>
          <a:noFill/>
        </p:spPr>
        <p:txBody>
          <a:bodyPr wrap="square">
            <a:spAutoFit/>
          </a:bodyPr>
          <a:lstStyle/>
          <a:p>
            <a:pPr>
              <a:lnSpc>
                <a:spcPct val="107000"/>
              </a:lnSpc>
              <a:spcAft>
                <a:spcPts val="800"/>
              </a:spcAft>
            </a:pPr>
            <a:r>
              <a:rPr lang="en-US" sz="1800" b="1" u="sng"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newlookcup</a:t>
            </a:r>
            <a:r>
              <a:rPr lang="ru-RU" sz="1800" b="1" u="sng"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1800" b="1" u="sng" dirty="0" err="1">
                <a:solidFill>
                  <a:schemeClr val="accent1"/>
                </a:solidFill>
                <a:effectLst/>
                <a:latin typeface="Segoe UI" panose="020B0502040204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gmail</a:t>
            </a:r>
            <a:r>
              <a:rPr lang="ru-RU" sz="1800" b="1" u="sng"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1800" b="1" u="sng"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com</a:t>
            </a:r>
            <a:endParaRPr lang="en-US" sz="1800" b="1" u="sng"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u="sng" dirty="0">
                <a:solidFill>
                  <a:schemeClr val="accent1"/>
                </a:solidFill>
                <a:latin typeface="Segoe UI" panose="020B0502040204020203" pitchFamily="34" charset="0"/>
                <a:ea typeface="Calibri" panose="020F0502020204030204" pitchFamily="34" charset="0"/>
                <a:cs typeface="Times New Roman" panose="02020603050405020304" pitchFamily="18" charset="0"/>
              </a:rPr>
              <a:t>+995571247171</a:t>
            </a:r>
            <a:endParaRPr lang="ru-RU"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373971C7-D150-418F-B4E2-F758BC799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70" y="2485280"/>
            <a:ext cx="3269894" cy="3076298"/>
          </a:xfrm>
          <a:prstGeom prst="rect">
            <a:avLst/>
          </a:prstGeom>
          <a:ln>
            <a:noFill/>
          </a:ln>
          <a:effectLst>
            <a:outerShdw blurRad="292100" dist="139700" dir="2700000" algn="tl" rotWithShape="0">
              <a:srgbClr val="333333">
                <a:alpha val="65000"/>
              </a:srgbClr>
            </a:outerShdw>
          </a:effectLst>
        </p:spPr>
      </p:pic>
      <p:pic>
        <p:nvPicPr>
          <p:cNvPr id="14" name="Рисунок 13">
            <a:extLst>
              <a:ext uri="{FF2B5EF4-FFF2-40B4-BE49-F238E27FC236}">
                <a16:creationId xmlns:a16="http://schemas.microsoft.com/office/drawing/2014/main" id="{384E9CA0-46F8-41B7-9E48-169EC44BFB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266" y="1642588"/>
            <a:ext cx="2363312" cy="37618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a:extLst>
              <a:ext uri="{FF2B5EF4-FFF2-40B4-BE49-F238E27FC236}">
                <a16:creationId xmlns:a16="http://schemas.microsoft.com/office/drawing/2014/main" id="{E28C8ACE-E291-481C-9287-93490410D669}"/>
              </a:ext>
            </a:extLst>
          </p:cNvPr>
          <p:cNvSpPr txBox="1"/>
          <p:nvPr/>
        </p:nvSpPr>
        <p:spPr>
          <a:xfrm>
            <a:off x="5086146" y="2662210"/>
            <a:ext cx="2860634" cy="830997"/>
          </a:xfrm>
          <a:prstGeom prst="rect">
            <a:avLst/>
          </a:prstGeom>
          <a:noFill/>
        </p:spPr>
        <p:txBody>
          <a:bodyPr wrap="square">
            <a:spAutoFit/>
          </a:bodyPr>
          <a:lstStyle/>
          <a:p>
            <a:r>
              <a:rPr lang="en-US" sz="24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November 1-3, 2024, </a:t>
            </a:r>
            <a:br>
              <a:rPr lang="en-US" sz="24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Tbilisi, Georgia</a:t>
            </a:r>
            <a:endParaRPr lang="ru-RU" sz="2400" dirty="0"/>
          </a:p>
        </p:txBody>
      </p:sp>
      <p:sp>
        <p:nvSpPr>
          <p:cNvPr id="17" name="TextBox 16">
            <a:extLst>
              <a:ext uri="{FF2B5EF4-FFF2-40B4-BE49-F238E27FC236}">
                <a16:creationId xmlns:a16="http://schemas.microsoft.com/office/drawing/2014/main" id="{8F812640-E41C-42F4-9855-A377B4AD6F5F}"/>
              </a:ext>
            </a:extLst>
          </p:cNvPr>
          <p:cNvSpPr txBox="1"/>
          <p:nvPr/>
        </p:nvSpPr>
        <p:spPr>
          <a:xfrm>
            <a:off x="3561829" y="1624354"/>
            <a:ext cx="6223099" cy="461665"/>
          </a:xfrm>
          <a:prstGeom prst="rect">
            <a:avLst/>
          </a:prstGeom>
          <a:noFill/>
        </p:spPr>
        <p:txBody>
          <a:bodyPr wrap="square">
            <a:spAutoFit/>
          </a:bodyPr>
          <a:lstStyle/>
          <a:p>
            <a:r>
              <a:rPr lang="en-US" sz="2400" b="1" dirty="0">
                <a:latin typeface="Arial Black" panose="020B0A04020102020204" pitchFamily="34" charset="0"/>
              </a:rPr>
              <a:t>New Look Cup International 2024</a:t>
            </a:r>
            <a:endParaRPr lang="ru-RU" sz="2400" dirty="0"/>
          </a:p>
        </p:txBody>
      </p:sp>
      <p:sp>
        <p:nvSpPr>
          <p:cNvPr id="19" name="Заголовок 18">
            <a:extLst>
              <a:ext uri="{FF2B5EF4-FFF2-40B4-BE49-F238E27FC236}">
                <a16:creationId xmlns:a16="http://schemas.microsoft.com/office/drawing/2014/main" id="{0FCDDCC0-A325-4AC7-9220-517ED3D24FF7}"/>
              </a:ext>
            </a:extLst>
          </p:cNvPr>
          <p:cNvSpPr>
            <a:spLocks noGrp="1"/>
          </p:cNvSpPr>
          <p:nvPr>
            <p:ph type="ctrTitle"/>
          </p:nvPr>
        </p:nvSpPr>
        <p:spPr>
          <a:xfrm>
            <a:off x="3287485" y="255906"/>
            <a:ext cx="5617029" cy="1050437"/>
          </a:xfrm>
        </p:spPr>
        <p:txBody>
          <a:bodyPr>
            <a:normAutofit/>
          </a:bodyPr>
          <a:lstStyle/>
          <a:p>
            <a:r>
              <a:rPr lang="en-US" sz="2400" b="1" dirty="0">
                <a:latin typeface="Arial Black" panose="020B0A04020102020204" pitchFamily="34" charset="0"/>
              </a:rPr>
              <a:t>I X  International Tournament in </a:t>
            </a:r>
            <a:br>
              <a:rPr lang="en-US" sz="2400" b="1" dirty="0">
                <a:latin typeface="Arial Black" panose="020B0A04020102020204" pitchFamily="34" charset="0"/>
              </a:rPr>
            </a:br>
            <a:r>
              <a:rPr lang="en-US" sz="2400" b="1" dirty="0">
                <a:latin typeface="Arial Black" panose="020B0A04020102020204" pitchFamily="34" charset="0"/>
              </a:rPr>
              <a:t>   Rhythmic Gymnastics</a:t>
            </a:r>
            <a:endParaRPr lang="ru-RU" sz="2400" dirty="0">
              <a:latin typeface="Arial Black" panose="020B0A04020102020204" pitchFamily="34" charset="0"/>
            </a:endParaRPr>
          </a:p>
        </p:txBody>
      </p:sp>
      <p:pic>
        <p:nvPicPr>
          <p:cNvPr id="16" name="Рисунок 15">
            <a:extLst>
              <a:ext uri="{FF2B5EF4-FFF2-40B4-BE49-F238E27FC236}">
                <a16:creationId xmlns:a16="http://schemas.microsoft.com/office/drawing/2014/main" id="{CE93BC49-4DC6-42DA-8375-F3A9837D30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1257" y="320956"/>
            <a:ext cx="1317321" cy="1132649"/>
          </a:xfrm>
          <a:prstGeom prst="rect">
            <a:avLst/>
          </a:prstGeom>
        </p:spPr>
      </p:pic>
    </p:spTree>
    <p:extLst>
      <p:ext uri="{BB962C8B-B14F-4D97-AF65-F5344CB8AC3E}">
        <p14:creationId xmlns:p14="http://schemas.microsoft.com/office/powerpoint/2010/main" val="130387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950DCEC-0908-43D2-927F-862CA4FAEAC0}"/>
              </a:ext>
            </a:extLst>
          </p:cNvPr>
          <p:cNvPicPr>
            <a:picLocks noChangeAspect="1"/>
          </p:cNvPicPr>
          <p:nvPr/>
        </p:nvPicPr>
        <p:blipFill>
          <a:blip r:embed="rId2"/>
          <a:stretch>
            <a:fillRect/>
          </a:stretch>
        </p:blipFill>
        <p:spPr>
          <a:xfrm>
            <a:off x="261257" y="3626075"/>
            <a:ext cx="1524132" cy="536494"/>
          </a:xfrm>
          <a:prstGeom prst="rect">
            <a:avLst/>
          </a:prstGeom>
        </p:spPr>
      </p:pic>
      <p:cxnSp>
        <p:nvCxnSpPr>
          <p:cNvPr id="11" name="Прямая соединительная линия 10">
            <a:extLst>
              <a:ext uri="{FF2B5EF4-FFF2-40B4-BE49-F238E27FC236}">
                <a16:creationId xmlns:a16="http://schemas.microsoft.com/office/drawing/2014/main" id="{7EFFEC2E-A2F8-46CD-AF40-8A4C28E47B29}"/>
              </a:ext>
            </a:extLst>
          </p:cNvPr>
          <p:cNvCxnSpPr>
            <a:cxnSpLocks/>
          </p:cNvCxnSpPr>
          <p:nvPr/>
        </p:nvCxnSpPr>
        <p:spPr>
          <a:xfrm>
            <a:off x="232228" y="174171"/>
            <a:ext cx="117275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859CC666-0B13-4FF4-8720-1462E8252CA3}"/>
              </a:ext>
            </a:extLst>
          </p:cNvPr>
          <p:cNvCxnSpPr>
            <a:cxnSpLocks/>
          </p:cNvCxnSpPr>
          <p:nvPr/>
        </p:nvCxnSpPr>
        <p:spPr>
          <a:xfrm>
            <a:off x="232228" y="6706089"/>
            <a:ext cx="1177108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5BDCF897-E5EA-49ED-9476-8F4C20DFDE3F}"/>
              </a:ext>
            </a:extLst>
          </p:cNvPr>
          <p:cNvCxnSpPr>
            <a:cxnSpLocks/>
          </p:cNvCxnSpPr>
          <p:nvPr/>
        </p:nvCxnSpPr>
        <p:spPr>
          <a:xfrm flipV="1">
            <a:off x="11959771" y="174172"/>
            <a:ext cx="1" cy="6531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DC3FA30D-D777-4CB2-9606-71DAF30F2355}"/>
              </a:ext>
            </a:extLst>
          </p:cNvPr>
          <p:cNvCxnSpPr>
            <a:cxnSpLocks/>
          </p:cNvCxnSpPr>
          <p:nvPr/>
        </p:nvCxnSpPr>
        <p:spPr>
          <a:xfrm flipH="1">
            <a:off x="232228" y="174171"/>
            <a:ext cx="29029" cy="6531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7D5A4B3B-A5A1-46A7-B33D-D5585174B40F}"/>
              </a:ext>
            </a:extLst>
          </p:cNvPr>
          <p:cNvCxnSpPr>
            <a:cxnSpLocks/>
          </p:cNvCxnSpPr>
          <p:nvPr/>
        </p:nvCxnSpPr>
        <p:spPr>
          <a:xfrm>
            <a:off x="278475" y="3484405"/>
            <a:ext cx="11687531" cy="2785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899DE09-BBAC-40F8-8D69-0E7E331E1E03}"/>
              </a:ext>
            </a:extLst>
          </p:cNvPr>
          <p:cNvSpPr txBox="1"/>
          <p:nvPr/>
        </p:nvSpPr>
        <p:spPr>
          <a:xfrm>
            <a:off x="1897247" y="328983"/>
            <a:ext cx="9897444" cy="2831544"/>
          </a:xfrm>
          <a:prstGeom prst="rect">
            <a:avLst/>
          </a:prstGeom>
          <a:noFill/>
        </p:spPr>
        <p:txBody>
          <a:bodyPr wrap="square">
            <a:spAutoFit/>
          </a:bodyPr>
          <a:lstStyle/>
          <a:p>
            <a:r>
              <a:rPr lang="en-US" sz="1600" b="1" dirty="0"/>
              <a:t>Competitions are held November 1-3, 2024, </a:t>
            </a:r>
            <a:r>
              <a:rPr lang="en-US" sz="1600" b="1" dirty="0" err="1"/>
              <a:t>Tbilisi,Georgia</a:t>
            </a:r>
            <a:r>
              <a:rPr lang="en-US" sz="1600" b="1" dirty="0"/>
              <a:t> Gymnastics Arena Digomi,2nd Lane Bob Walsh</a:t>
            </a:r>
          </a:p>
          <a:p>
            <a:r>
              <a:rPr lang="en-US" b="1" dirty="0"/>
              <a:t>October 30 – Arrival of teams</a:t>
            </a:r>
          </a:p>
          <a:p>
            <a:r>
              <a:rPr lang="en-US" b="1" dirty="0"/>
              <a:t>October 31 – Podium </a:t>
            </a:r>
            <a:r>
              <a:rPr lang="en-US" b="1" dirty="0" err="1"/>
              <a:t>Trainig</a:t>
            </a:r>
            <a:r>
              <a:rPr lang="en-US" b="1" dirty="0"/>
              <a:t> , 1 gymnast 30 euros) and Team Registration</a:t>
            </a:r>
          </a:p>
          <a:p>
            <a:r>
              <a:rPr lang="en-US" b="1" dirty="0"/>
              <a:t>18:00 Meeting of judges (After the meeting, all judges will be invited to the SPA center)</a:t>
            </a:r>
          </a:p>
          <a:p>
            <a:r>
              <a:rPr lang="en-US" b="1" dirty="0"/>
              <a:t>November 1-3 – 3 days of competitions and awards (November 3 - Banquet 21:00</a:t>
            </a:r>
          </a:p>
          <a:p>
            <a:r>
              <a:rPr lang="en-US" b="1" dirty="0"/>
              <a:t>(Gala dinner for gymnasts and parents,1 person 50 euros) </a:t>
            </a:r>
            <a:r>
              <a:rPr lang="en-US" sz="1600" b="1" dirty="0"/>
              <a:t>registration until October 7.</a:t>
            </a:r>
          </a:p>
          <a:p>
            <a:r>
              <a:rPr lang="en-US" b="1" dirty="0"/>
              <a:t>The banquet for judges and coaches will be separate and will be invited)</a:t>
            </a:r>
            <a:r>
              <a:rPr lang="en-US" sz="1600" b="1" dirty="0"/>
              <a:t>registration </a:t>
            </a:r>
          </a:p>
          <a:p>
            <a:r>
              <a:rPr lang="en-US" sz="1600" b="1" dirty="0"/>
              <a:t>until October 7</a:t>
            </a:r>
          </a:p>
          <a:p>
            <a:r>
              <a:rPr lang="en-US" b="1" dirty="0"/>
              <a:t>November 4- Tour from 11:00</a:t>
            </a:r>
          </a:p>
          <a:p>
            <a:r>
              <a:rPr lang="en-US" b="1" dirty="0"/>
              <a:t>November 5 - Departure of teams</a:t>
            </a:r>
            <a:endParaRPr lang="ru-RU" b="1" dirty="0"/>
          </a:p>
        </p:txBody>
      </p:sp>
      <p:sp>
        <p:nvSpPr>
          <p:cNvPr id="37" name="TextBox 36">
            <a:extLst>
              <a:ext uri="{FF2B5EF4-FFF2-40B4-BE49-F238E27FC236}">
                <a16:creationId xmlns:a16="http://schemas.microsoft.com/office/drawing/2014/main" id="{73CE3B7C-2424-4922-8BF9-330D4B39D246}"/>
              </a:ext>
            </a:extLst>
          </p:cNvPr>
          <p:cNvSpPr txBox="1"/>
          <p:nvPr/>
        </p:nvSpPr>
        <p:spPr>
          <a:xfrm>
            <a:off x="1849098" y="3543564"/>
            <a:ext cx="9842194" cy="2431435"/>
          </a:xfrm>
          <a:prstGeom prst="rect">
            <a:avLst/>
          </a:prstGeom>
          <a:noFill/>
        </p:spPr>
        <p:txBody>
          <a:bodyPr wrap="square">
            <a:spAutoFit/>
          </a:bodyPr>
          <a:lstStyle/>
          <a:p>
            <a:r>
              <a:rPr lang="en-US" sz="1600" b="1" dirty="0"/>
              <a:t>The  A  category is awarded in all-around with a cup, medal and certificate. In certain events only a medal and a certificate</a:t>
            </a:r>
            <a:r>
              <a:rPr lang="en-US" sz="1700" b="1" dirty="0"/>
              <a:t>.</a:t>
            </a:r>
            <a:r>
              <a:rPr lang="en-US" sz="1600" b="1" dirty="0"/>
              <a:t>(The rest of the A category participants will be awarded  a certificate for participation)</a:t>
            </a:r>
          </a:p>
          <a:p>
            <a:r>
              <a:rPr lang="en-US" sz="1700" b="1" dirty="0"/>
              <a:t>Categories B and C will be awarded in individual subjects  and everyone will stand on a pedestal.</a:t>
            </a:r>
          </a:p>
          <a:p>
            <a:r>
              <a:rPr lang="en-US" sz="1700" b="1" dirty="0"/>
              <a:t>All participants will also be awarded original gifts.</a:t>
            </a:r>
          </a:p>
          <a:p>
            <a:r>
              <a:rPr lang="en-US" sz="1700" b="1" dirty="0"/>
              <a:t>The following nominations will also be determined</a:t>
            </a:r>
          </a:p>
          <a:p>
            <a:r>
              <a:rPr lang="en-US" sz="1700" b="1" dirty="0"/>
              <a:t>at the </a:t>
            </a:r>
            <a:r>
              <a:rPr lang="en-US" sz="1700" b="1" dirty="0" err="1"/>
              <a:t>competition:Miss</a:t>
            </a:r>
            <a:r>
              <a:rPr lang="en-US" sz="1700" b="1" dirty="0"/>
              <a:t> New Look Cup International 2024</a:t>
            </a:r>
          </a:p>
          <a:p>
            <a:r>
              <a:rPr lang="en-US" sz="1700" b="1" dirty="0"/>
              <a:t>Miss Grace, Miss </a:t>
            </a:r>
            <a:r>
              <a:rPr lang="en-US" sz="1700" b="1" dirty="0" err="1"/>
              <a:t>Artistry,Miss</a:t>
            </a:r>
            <a:r>
              <a:rPr lang="en-US" sz="1700" b="1" dirty="0"/>
              <a:t> Elegance, Miss Smile, </a:t>
            </a:r>
          </a:p>
          <a:p>
            <a:r>
              <a:rPr lang="en-US" sz="1700" b="1" dirty="0"/>
              <a:t>Miss Stretch, Trainer's Pride ,Virtuosity of performance,</a:t>
            </a:r>
          </a:p>
          <a:p>
            <a:r>
              <a:rPr lang="en-US" sz="1700" b="1" dirty="0"/>
              <a:t>Coach's hope, Miss Beautiful, Miss Dance, Miss Risk...</a:t>
            </a:r>
            <a:endParaRPr lang="ru-RU" sz="1700" b="1" dirty="0"/>
          </a:p>
        </p:txBody>
      </p:sp>
      <p:sp>
        <p:nvSpPr>
          <p:cNvPr id="43" name="TextBox 42">
            <a:extLst>
              <a:ext uri="{FF2B5EF4-FFF2-40B4-BE49-F238E27FC236}">
                <a16:creationId xmlns:a16="http://schemas.microsoft.com/office/drawing/2014/main" id="{2EBEE18E-F72E-4BAC-9C49-D7D7B9FF0EBE}"/>
              </a:ext>
            </a:extLst>
          </p:cNvPr>
          <p:cNvSpPr txBox="1"/>
          <p:nvPr/>
        </p:nvSpPr>
        <p:spPr>
          <a:xfrm>
            <a:off x="359326" y="435148"/>
            <a:ext cx="1297067" cy="1015663"/>
          </a:xfrm>
          <a:prstGeom prst="rect">
            <a:avLst/>
          </a:prstGeom>
          <a:noFill/>
        </p:spPr>
        <p:txBody>
          <a:bodyPr wrap="square">
            <a:spAutoFit/>
          </a:bodyPr>
          <a:lstStyle/>
          <a:p>
            <a:r>
              <a:rPr lang="en-US" sz="2000" b="1" dirty="0"/>
              <a:t>Location  Dates and schedule</a:t>
            </a:r>
            <a:endParaRPr lang="ru-RU" sz="2000" dirty="0"/>
          </a:p>
        </p:txBody>
      </p:sp>
      <p:cxnSp>
        <p:nvCxnSpPr>
          <p:cNvPr id="45" name="Прямая соединительная линия 44">
            <a:extLst>
              <a:ext uri="{FF2B5EF4-FFF2-40B4-BE49-F238E27FC236}">
                <a16:creationId xmlns:a16="http://schemas.microsoft.com/office/drawing/2014/main" id="{4BA406AF-F1D6-4BF9-BD3D-7BC0EC5569D3}"/>
              </a:ext>
            </a:extLst>
          </p:cNvPr>
          <p:cNvCxnSpPr>
            <a:cxnSpLocks/>
          </p:cNvCxnSpPr>
          <p:nvPr/>
        </p:nvCxnSpPr>
        <p:spPr>
          <a:xfrm>
            <a:off x="1782699" y="206829"/>
            <a:ext cx="38774" cy="6364515"/>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D1B2FA4B-338C-4397-BF3A-50CA1102E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55" y="4557723"/>
            <a:ext cx="1236575" cy="1792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Рисунок 13">
            <a:extLst>
              <a:ext uri="{FF2B5EF4-FFF2-40B4-BE49-F238E27FC236}">
                <a16:creationId xmlns:a16="http://schemas.microsoft.com/office/drawing/2014/main" id="{11110959-2BC8-427C-AD98-CA50DC3D3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5335" y="880436"/>
            <a:ext cx="1237339" cy="1956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Рисунок 15">
            <a:extLst>
              <a:ext uri="{FF2B5EF4-FFF2-40B4-BE49-F238E27FC236}">
                <a16:creationId xmlns:a16="http://schemas.microsoft.com/office/drawing/2014/main" id="{3FEB4501-F801-44C9-AFA3-A222330A5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9025" y="4932942"/>
            <a:ext cx="2074162" cy="1409466"/>
          </a:xfrm>
          <a:prstGeom prst="rect">
            <a:avLst/>
          </a:prstGeom>
          <a:ln>
            <a:noFill/>
          </a:ln>
          <a:effectLst>
            <a:outerShdw blurRad="190500" algn="tl" rotWithShape="0">
              <a:srgbClr val="000000">
                <a:alpha val="70000"/>
              </a:srgbClr>
            </a:outerShdw>
          </a:effectLst>
        </p:spPr>
      </p:pic>
      <p:pic>
        <p:nvPicPr>
          <p:cNvPr id="17" name="Рисунок 16">
            <a:extLst>
              <a:ext uri="{FF2B5EF4-FFF2-40B4-BE49-F238E27FC236}">
                <a16:creationId xmlns:a16="http://schemas.microsoft.com/office/drawing/2014/main" id="{B8B9E0A4-0695-48A1-AB5F-8A9D11C80D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6356" y="4964413"/>
            <a:ext cx="1890056" cy="14094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882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C241E67-07F7-4440-B69D-0074341D3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810" y="277121"/>
            <a:ext cx="2404739" cy="1495107"/>
          </a:xfrm>
          <a:prstGeom prst="rect">
            <a:avLst/>
          </a:prstGeom>
          <a:ln>
            <a:noFill/>
          </a:ln>
          <a:effectLst>
            <a:softEdge rad="112500"/>
          </a:effectLst>
        </p:spPr>
      </p:pic>
      <p:pic>
        <p:nvPicPr>
          <p:cNvPr id="3" name="Рисунок 2">
            <a:extLst>
              <a:ext uri="{FF2B5EF4-FFF2-40B4-BE49-F238E27FC236}">
                <a16:creationId xmlns:a16="http://schemas.microsoft.com/office/drawing/2014/main" id="{FB52F9A2-91AA-4DA1-BD62-AA76F41BC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255" y="339684"/>
            <a:ext cx="2330361" cy="1467373"/>
          </a:xfrm>
          <a:prstGeom prst="rect">
            <a:avLst/>
          </a:prstGeom>
          <a:ln>
            <a:noFill/>
          </a:ln>
          <a:effectLst>
            <a:softEdge rad="112500"/>
          </a:effectLst>
        </p:spPr>
      </p:pic>
      <p:pic>
        <p:nvPicPr>
          <p:cNvPr id="4" name="Рисунок 3">
            <a:extLst>
              <a:ext uri="{FF2B5EF4-FFF2-40B4-BE49-F238E27FC236}">
                <a16:creationId xmlns:a16="http://schemas.microsoft.com/office/drawing/2014/main" id="{30754731-9250-4439-A8C3-75A8C8EA2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617" y="409005"/>
            <a:ext cx="2602513" cy="1495107"/>
          </a:xfrm>
          <a:prstGeom prst="rect">
            <a:avLst/>
          </a:prstGeom>
          <a:ln>
            <a:noFill/>
          </a:ln>
          <a:effectLst>
            <a:softEdge rad="112500"/>
          </a:effectLst>
        </p:spPr>
      </p:pic>
      <p:pic>
        <p:nvPicPr>
          <p:cNvPr id="5" name="Рисунок 4">
            <a:extLst>
              <a:ext uri="{FF2B5EF4-FFF2-40B4-BE49-F238E27FC236}">
                <a16:creationId xmlns:a16="http://schemas.microsoft.com/office/drawing/2014/main" id="{7FE37485-1533-4EA0-ADA2-59BEEA20804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59709" y="2146743"/>
            <a:ext cx="2467966" cy="1596789"/>
          </a:xfrm>
          <a:prstGeom prst="rect">
            <a:avLst/>
          </a:prstGeom>
          <a:ln>
            <a:noFill/>
          </a:ln>
          <a:effectLst>
            <a:softEdge rad="112500"/>
          </a:effectLst>
        </p:spPr>
      </p:pic>
      <p:pic>
        <p:nvPicPr>
          <p:cNvPr id="6" name="Рисунок 5">
            <a:extLst>
              <a:ext uri="{FF2B5EF4-FFF2-40B4-BE49-F238E27FC236}">
                <a16:creationId xmlns:a16="http://schemas.microsoft.com/office/drawing/2014/main" id="{38B7941E-0C5C-419E-AC17-04725278820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44532" y="2134366"/>
            <a:ext cx="2352084" cy="1526544"/>
          </a:xfrm>
          <a:prstGeom prst="rect">
            <a:avLst/>
          </a:prstGeom>
          <a:ln>
            <a:noFill/>
          </a:ln>
          <a:effectLst>
            <a:softEdge rad="112500"/>
          </a:effectLst>
        </p:spPr>
      </p:pic>
      <p:pic>
        <p:nvPicPr>
          <p:cNvPr id="7" name="Рисунок 6">
            <a:extLst>
              <a:ext uri="{FF2B5EF4-FFF2-40B4-BE49-F238E27FC236}">
                <a16:creationId xmlns:a16="http://schemas.microsoft.com/office/drawing/2014/main" id="{B69D8ACC-417A-455B-9F1B-299729E7E72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402617" y="2111914"/>
            <a:ext cx="2602513" cy="1635502"/>
          </a:xfrm>
          <a:prstGeom prst="rect">
            <a:avLst/>
          </a:prstGeom>
          <a:ln>
            <a:noFill/>
          </a:ln>
          <a:effectLst>
            <a:softEdge rad="112500"/>
          </a:effectLst>
        </p:spPr>
      </p:pic>
      <p:sp>
        <p:nvSpPr>
          <p:cNvPr id="9" name="TextBox 8">
            <a:extLst>
              <a:ext uri="{FF2B5EF4-FFF2-40B4-BE49-F238E27FC236}">
                <a16:creationId xmlns:a16="http://schemas.microsoft.com/office/drawing/2014/main" id="{949E4C7F-7009-433C-BA65-FA69B23212E0}"/>
              </a:ext>
            </a:extLst>
          </p:cNvPr>
          <p:cNvSpPr txBox="1"/>
          <p:nvPr/>
        </p:nvSpPr>
        <p:spPr>
          <a:xfrm>
            <a:off x="228582" y="378994"/>
            <a:ext cx="3526958" cy="1200329"/>
          </a:xfrm>
          <a:prstGeom prst="rect">
            <a:avLst/>
          </a:prstGeom>
          <a:noFill/>
        </p:spPr>
        <p:txBody>
          <a:bodyPr wrap="square">
            <a:spAutoFit/>
          </a:bodyPr>
          <a:lstStyle/>
          <a:p>
            <a:r>
              <a:rPr lang="en-US" b="1" dirty="0"/>
              <a:t>Option 1 ***</a:t>
            </a:r>
          </a:p>
          <a:p>
            <a:r>
              <a:rPr lang="en-US" b="1" dirty="0"/>
              <a:t>50 euros one person per night (in two/three/quadruple room</a:t>
            </a:r>
          </a:p>
          <a:p>
            <a:r>
              <a:rPr lang="en-US" b="1" dirty="0"/>
              <a:t>Prices include breakfast</a:t>
            </a:r>
            <a:endParaRPr lang="ru-RU" b="1" dirty="0"/>
          </a:p>
        </p:txBody>
      </p:sp>
      <p:sp>
        <p:nvSpPr>
          <p:cNvPr id="11" name="TextBox 10">
            <a:extLst>
              <a:ext uri="{FF2B5EF4-FFF2-40B4-BE49-F238E27FC236}">
                <a16:creationId xmlns:a16="http://schemas.microsoft.com/office/drawing/2014/main" id="{CFC99693-26FB-4CA9-B7BF-68233F998DFC}"/>
              </a:ext>
            </a:extLst>
          </p:cNvPr>
          <p:cNvSpPr txBox="1"/>
          <p:nvPr/>
        </p:nvSpPr>
        <p:spPr>
          <a:xfrm>
            <a:off x="287547" y="2227769"/>
            <a:ext cx="3526971" cy="1200329"/>
          </a:xfrm>
          <a:prstGeom prst="rect">
            <a:avLst/>
          </a:prstGeom>
          <a:noFill/>
        </p:spPr>
        <p:txBody>
          <a:bodyPr wrap="square">
            <a:spAutoFit/>
          </a:bodyPr>
          <a:lstStyle/>
          <a:p>
            <a:r>
              <a:rPr lang="en-US" b="1" dirty="0"/>
              <a:t>Option 2 ****</a:t>
            </a:r>
          </a:p>
          <a:p>
            <a:r>
              <a:rPr lang="en-US" b="1" dirty="0"/>
              <a:t>6</a:t>
            </a:r>
            <a:r>
              <a:rPr lang="en-US" sz="1800" b="1" dirty="0"/>
              <a:t>5 euros one person per night(in two/three/quadruple room</a:t>
            </a:r>
          </a:p>
          <a:p>
            <a:r>
              <a:rPr lang="en-US" b="1" dirty="0"/>
              <a:t>Prices include breakfast</a:t>
            </a:r>
            <a:endParaRPr lang="ru-RU" b="1" dirty="0"/>
          </a:p>
        </p:txBody>
      </p:sp>
      <p:sp>
        <p:nvSpPr>
          <p:cNvPr id="13" name="TextBox 12">
            <a:extLst>
              <a:ext uri="{FF2B5EF4-FFF2-40B4-BE49-F238E27FC236}">
                <a16:creationId xmlns:a16="http://schemas.microsoft.com/office/drawing/2014/main" id="{E455D873-10E2-42B0-9509-679B12B849A7}"/>
              </a:ext>
            </a:extLst>
          </p:cNvPr>
          <p:cNvSpPr txBox="1"/>
          <p:nvPr/>
        </p:nvSpPr>
        <p:spPr>
          <a:xfrm>
            <a:off x="141215" y="3892434"/>
            <a:ext cx="11499239" cy="646331"/>
          </a:xfrm>
          <a:prstGeom prst="rect">
            <a:avLst/>
          </a:prstGeom>
          <a:noFill/>
        </p:spPr>
        <p:txBody>
          <a:bodyPr wrap="square">
            <a:spAutoFit/>
          </a:bodyPr>
          <a:lstStyle/>
          <a:p>
            <a:r>
              <a:rPr lang="en-US" b="1" dirty="0">
                <a:solidFill>
                  <a:srgbClr val="FF0000"/>
                </a:solidFill>
              </a:rPr>
              <a:t>Please note that all rooms are limited, please write in advance and reserve when submitting applications!</a:t>
            </a:r>
          </a:p>
          <a:p>
            <a:r>
              <a:rPr lang="en-US" b="1" dirty="0">
                <a:solidFill>
                  <a:srgbClr val="FF0000"/>
                </a:solidFill>
              </a:rPr>
              <a:t>Please note that everything participants and delegates must stay at the hotel Submitted agency!</a:t>
            </a:r>
          </a:p>
        </p:txBody>
      </p:sp>
      <p:cxnSp>
        <p:nvCxnSpPr>
          <p:cNvPr id="15" name="Прямая соединительная линия 14">
            <a:extLst>
              <a:ext uri="{FF2B5EF4-FFF2-40B4-BE49-F238E27FC236}">
                <a16:creationId xmlns:a16="http://schemas.microsoft.com/office/drawing/2014/main" id="{B93D99A5-C283-417D-9DA8-D20C97B29625}"/>
              </a:ext>
            </a:extLst>
          </p:cNvPr>
          <p:cNvCxnSpPr>
            <a:cxnSpLocks/>
          </p:cNvCxnSpPr>
          <p:nvPr/>
        </p:nvCxnSpPr>
        <p:spPr>
          <a:xfrm>
            <a:off x="145143" y="234977"/>
            <a:ext cx="1184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1C743CB5-5189-4B9A-81B5-4A6093F32560}"/>
              </a:ext>
            </a:extLst>
          </p:cNvPr>
          <p:cNvCxnSpPr>
            <a:cxnSpLocks/>
          </p:cNvCxnSpPr>
          <p:nvPr/>
        </p:nvCxnSpPr>
        <p:spPr>
          <a:xfrm flipV="1">
            <a:off x="203200" y="1940129"/>
            <a:ext cx="11843657" cy="38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F0E8967A-3267-4825-8B75-53E7F25569A4}"/>
              </a:ext>
            </a:extLst>
          </p:cNvPr>
          <p:cNvCxnSpPr>
            <a:cxnSpLocks/>
          </p:cNvCxnSpPr>
          <p:nvPr/>
        </p:nvCxnSpPr>
        <p:spPr>
          <a:xfrm flipV="1">
            <a:off x="141216" y="3808967"/>
            <a:ext cx="11847584" cy="10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914BBFAE-D6EF-453D-93A0-6CC9063CB104}"/>
              </a:ext>
            </a:extLst>
          </p:cNvPr>
          <p:cNvCxnSpPr/>
          <p:nvPr/>
        </p:nvCxnSpPr>
        <p:spPr>
          <a:xfrm>
            <a:off x="145143" y="207482"/>
            <a:ext cx="0" cy="6415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2984432E-B0D7-47DD-9337-DC6289CB4BCB}"/>
              </a:ext>
            </a:extLst>
          </p:cNvPr>
          <p:cNvCxnSpPr>
            <a:cxnSpLocks/>
          </p:cNvCxnSpPr>
          <p:nvPr/>
        </p:nvCxnSpPr>
        <p:spPr>
          <a:xfrm>
            <a:off x="11988800" y="207482"/>
            <a:ext cx="0" cy="6415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525E9165-1E72-4886-B6D5-430C18976601}"/>
              </a:ext>
            </a:extLst>
          </p:cNvPr>
          <p:cNvCxnSpPr/>
          <p:nvPr/>
        </p:nvCxnSpPr>
        <p:spPr>
          <a:xfrm>
            <a:off x="145143" y="6591491"/>
            <a:ext cx="1184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B8B55DDA-05DE-4D98-BBD3-4032D8D2A7B3}"/>
              </a:ext>
            </a:extLst>
          </p:cNvPr>
          <p:cNvCxnSpPr>
            <a:cxnSpLocks/>
          </p:cNvCxnSpPr>
          <p:nvPr/>
        </p:nvCxnSpPr>
        <p:spPr>
          <a:xfrm flipV="1">
            <a:off x="110654" y="4671348"/>
            <a:ext cx="11847584" cy="24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C39F7ACB-24C7-44A7-B4E4-92AE4FCDACB8}"/>
              </a:ext>
            </a:extLst>
          </p:cNvPr>
          <p:cNvCxnSpPr>
            <a:cxnSpLocks/>
          </p:cNvCxnSpPr>
          <p:nvPr/>
        </p:nvCxnSpPr>
        <p:spPr>
          <a:xfrm flipH="1">
            <a:off x="1479113" y="4796189"/>
            <a:ext cx="23959" cy="1840067"/>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CC649E9-4EC3-46C2-90C9-EA0638ED15FB}"/>
              </a:ext>
            </a:extLst>
          </p:cNvPr>
          <p:cNvSpPr txBox="1"/>
          <p:nvPr/>
        </p:nvSpPr>
        <p:spPr>
          <a:xfrm>
            <a:off x="233291" y="4781432"/>
            <a:ext cx="1335828" cy="1477328"/>
          </a:xfrm>
          <a:prstGeom prst="rect">
            <a:avLst/>
          </a:prstGeom>
          <a:noFill/>
        </p:spPr>
        <p:txBody>
          <a:bodyPr wrap="square">
            <a:spAutoFit/>
          </a:bodyPr>
          <a:lstStyle/>
          <a:p>
            <a:r>
              <a:rPr lang="en-US" b="1" dirty="0"/>
              <a:t>Full package</a:t>
            </a:r>
          </a:p>
          <a:p>
            <a:endParaRPr lang="en-US" b="1" dirty="0"/>
          </a:p>
          <a:p>
            <a:r>
              <a:rPr lang="en-US" b="1" dirty="0"/>
              <a:t>Additional</a:t>
            </a:r>
          </a:p>
          <a:p>
            <a:r>
              <a:rPr lang="en-US" b="1" dirty="0"/>
              <a:t>plastic bag</a:t>
            </a:r>
            <a:endParaRPr lang="ru-RU" b="1" dirty="0"/>
          </a:p>
        </p:txBody>
      </p:sp>
      <p:sp>
        <p:nvSpPr>
          <p:cNvPr id="42" name="TextBox 41">
            <a:extLst>
              <a:ext uri="{FF2B5EF4-FFF2-40B4-BE49-F238E27FC236}">
                <a16:creationId xmlns:a16="http://schemas.microsoft.com/office/drawing/2014/main" id="{A5C4A20D-7392-4C70-8A57-8B9D9613DAC4}"/>
              </a:ext>
            </a:extLst>
          </p:cNvPr>
          <p:cNvSpPr txBox="1"/>
          <p:nvPr/>
        </p:nvSpPr>
        <p:spPr>
          <a:xfrm>
            <a:off x="1787206" y="4782980"/>
            <a:ext cx="5533904" cy="1754326"/>
          </a:xfrm>
          <a:prstGeom prst="rect">
            <a:avLst/>
          </a:prstGeom>
          <a:noFill/>
        </p:spPr>
        <p:txBody>
          <a:bodyPr wrap="square">
            <a:spAutoFit/>
          </a:bodyPr>
          <a:lstStyle/>
          <a:p>
            <a:r>
              <a:rPr lang="en-US" b="1" dirty="0"/>
              <a:t>Airport-hotel-airport + transfer (hotel-gym-hotel for all days of the competition) 50 euros per person</a:t>
            </a:r>
          </a:p>
          <a:p>
            <a:r>
              <a:rPr lang="en-US" b="1" dirty="0"/>
              <a:t>F</a:t>
            </a:r>
            <a:r>
              <a:rPr lang="en-US" b="1" i="1" dirty="0"/>
              <a:t>or </a:t>
            </a:r>
            <a:r>
              <a:rPr lang="en-US" b="1" dirty="0"/>
              <a:t>competition days (Hotel-Gym-Hotel) 40 euros per person</a:t>
            </a:r>
          </a:p>
          <a:p>
            <a:r>
              <a:rPr lang="en-US" b="1" dirty="0"/>
              <a:t>The cost of transfer from the airport to the hotel is 20 EUR per person</a:t>
            </a:r>
            <a:endParaRPr lang="ru-RU" b="1" dirty="0"/>
          </a:p>
        </p:txBody>
      </p:sp>
      <p:pic>
        <p:nvPicPr>
          <p:cNvPr id="47" name="Picture 2521">
            <a:extLst>
              <a:ext uri="{FF2B5EF4-FFF2-40B4-BE49-F238E27FC236}">
                <a16:creationId xmlns:a16="http://schemas.microsoft.com/office/drawing/2014/main" id="{609C545F-5A62-4004-AB7B-B9F70809E5B4}"/>
              </a:ext>
            </a:extLst>
          </p:cNvPr>
          <p:cNvPicPr/>
          <p:nvPr/>
        </p:nvPicPr>
        <p:blipFill>
          <a:blip r:embed="rId8"/>
          <a:stretch>
            <a:fillRect/>
          </a:stretch>
        </p:blipFill>
        <p:spPr>
          <a:xfrm>
            <a:off x="9696795" y="4941183"/>
            <a:ext cx="2169753" cy="1437920"/>
          </a:xfrm>
          <a:prstGeom prst="rect">
            <a:avLst/>
          </a:prstGeom>
          <a:ln>
            <a:noFill/>
          </a:ln>
          <a:effectLst>
            <a:outerShdw blurRad="190500" algn="tl" rotWithShape="0">
              <a:srgbClr val="000000">
                <a:alpha val="70000"/>
              </a:srgbClr>
            </a:outerShdw>
          </a:effectLst>
        </p:spPr>
      </p:pic>
      <p:cxnSp>
        <p:nvCxnSpPr>
          <p:cNvPr id="49" name="Прямая соединительная линия 48">
            <a:extLst>
              <a:ext uri="{FF2B5EF4-FFF2-40B4-BE49-F238E27FC236}">
                <a16:creationId xmlns:a16="http://schemas.microsoft.com/office/drawing/2014/main" id="{0A9CDC2F-3B70-486D-9198-CB11C869A6EE}"/>
              </a:ext>
            </a:extLst>
          </p:cNvPr>
          <p:cNvCxnSpPr>
            <a:cxnSpLocks/>
          </p:cNvCxnSpPr>
          <p:nvPr/>
        </p:nvCxnSpPr>
        <p:spPr>
          <a:xfrm flipH="1">
            <a:off x="7396366" y="4683456"/>
            <a:ext cx="9518" cy="1889735"/>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Picture 364">
            <a:extLst>
              <a:ext uri="{FF2B5EF4-FFF2-40B4-BE49-F238E27FC236}">
                <a16:creationId xmlns:a16="http://schemas.microsoft.com/office/drawing/2014/main" id="{88E79B9C-3602-4E2B-BA9A-F7D5B0ADB8BC}"/>
              </a:ext>
            </a:extLst>
          </p:cNvPr>
          <p:cNvPicPr/>
          <p:nvPr/>
        </p:nvPicPr>
        <p:blipFill>
          <a:blip r:embed="rId9"/>
          <a:stretch>
            <a:fillRect/>
          </a:stretch>
        </p:blipFill>
        <p:spPr>
          <a:xfrm>
            <a:off x="7471582" y="4970746"/>
            <a:ext cx="2102961" cy="1441679"/>
          </a:xfrm>
          <a:prstGeom prst="rect">
            <a:avLst/>
          </a:prstGeom>
          <a:ln>
            <a:noFill/>
          </a:ln>
          <a:effectLst>
            <a:softEdge rad="112500"/>
          </a:effectLst>
        </p:spPr>
      </p:pic>
    </p:spTree>
    <p:extLst>
      <p:ext uri="{BB962C8B-B14F-4D97-AF65-F5344CB8AC3E}">
        <p14:creationId xmlns:p14="http://schemas.microsoft.com/office/powerpoint/2010/main" val="311730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7E15D7-A80F-45C4-8D11-99FB15B5FE9F}"/>
              </a:ext>
            </a:extLst>
          </p:cNvPr>
          <p:cNvSpPr txBox="1"/>
          <p:nvPr/>
        </p:nvSpPr>
        <p:spPr>
          <a:xfrm>
            <a:off x="1940965" y="206514"/>
            <a:ext cx="9846237" cy="1184940"/>
          </a:xfrm>
          <a:prstGeom prst="rect">
            <a:avLst/>
          </a:prstGeom>
          <a:noFill/>
        </p:spPr>
        <p:txBody>
          <a:bodyPr wrap="square">
            <a:spAutoFit/>
          </a:bodyPr>
          <a:lstStyle/>
          <a:p>
            <a:r>
              <a:rPr lang="en-US" sz="1700" b="1" dirty="0"/>
              <a:t>The number of athletes is not limited. All delegations must be accompanied by 1 coach and 1 judge. </a:t>
            </a:r>
            <a:r>
              <a:rPr lang="en-US" sz="1700" b="1" dirty="0">
                <a:solidFill>
                  <a:srgbClr val="000000"/>
                </a:solidFill>
                <a:effectLst/>
                <a:latin typeface="Arial" panose="020B0604020202020204" pitchFamily="34" charset="0"/>
                <a:ea typeface="Arial" panose="020B0604020202020204" pitchFamily="34" charset="0"/>
              </a:rPr>
              <a:t> </a:t>
            </a:r>
            <a:r>
              <a:rPr lang="en-US" sz="1700" b="1" dirty="0">
                <a:solidFill>
                  <a:srgbClr val="000000"/>
                </a:solidFill>
                <a:latin typeface="Arial" panose="020B0604020202020204" pitchFamily="34" charset="0"/>
                <a:ea typeface="Arial" panose="020B0604020202020204" pitchFamily="34" charset="0"/>
              </a:rPr>
              <a:t>T</a:t>
            </a:r>
            <a:r>
              <a:rPr lang="en-US" sz="1700" b="1" dirty="0">
                <a:solidFill>
                  <a:srgbClr val="000000"/>
                </a:solidFill>
                <a:effectLst/>
                <a:latin typeface="Arial" panose="020B0604020202020204" pitchFamily="34" charset="0"/>
                <a:ea typeface="Arial" panose="020B0604020202020204" pitchFamily="34" charset="0"/>
              </a:rPr>
              <a:t>he fine for missing judge</a:t>
            </a:r>
            <a:r>
              <a:rPr lang="en-US" sz="1700" b="1" dirty="0"/>
              <a:t>– (130 euros) per judge per day</a:t>
            </a:r>
          </a:p>
          <a:p>
            <a:r>
              <a:rPr lang="en-US" sz="1700" b="1" dirty="0"/>
              <a:t>Judges must be registered through KSIS (also send application by mail)</a:t>
            </a:r>
          </a:p>
          <a:p>
            <a:r>
              <a:rPr lang="en-US" sz="2000" b="1" dirty="0">
                <a:hlinkClick r:id="rId2"/>
              </a:rPr>
              <a:t>https://rgform.eu/event.php?id_prop=5936</a:t>
            </a:r>
            <a:r>
              <a:rPr lang="en-US" sz="2000" b="1" dirty="0"/>
              <a:t>           </a:t>
            </a:r>
            <a:r>
              <a:rPr lang="en-US" sz="2000" b="1" dirty="0">
                <a:hlinkClick r:id="rId3"/>
              </a:rPr>
              <a:t>newlookcup@gmail.com</a:t>
            </a:r>
            <a:r>
              <a:rPr lang="en-US" sz="2000" b="1" dirty="0"/>
              <a:t> </a:t>
            </a:r>
            <a:endParaRPr lang="ru-RU" sz="2000" b="1" dirty="0"/>
          </a:p>
        </p:txBody>
      </p:sp>
      <p:sp>
        <p:nvSpPr>
          <p:cNvPr id="5" name="TextBox 4">
            <a:extLst>
              <a:ext uri="{FF2B5EF4-FFF2-40B4-BE49-F238E27FC236}">
                <a16:creationId xmlns:a16="http://schemas.microsoft.com/office/drawing/2014/main" id="{D4B1A5DE-05B2-4431-8548-A854B6A8605C}"/>
              </a:ext>
            </a:extLst>
          </p:cNvPr>
          <p:cNvSpPr txBox="1"/>
          <p:nvPr/>
        </p:nvSpPr>
        <p:spPr>
          <a:xfrm>
            <a:off x="248670" y="295895"/>
            <a:ext cx="1536480" cy="1015663"/>
          </a:xfrm>
          <a:prstGeom prst="rect">
            <a:avLst/>
          </a:prstGeom>
          <a:noFill/>
        </p:spPr>
        <p:txBody>
          <a:bodyPr wrap="square">
            <a:spAutoFit/>
          </a:bodyPr>
          <a:lstStyle/>
          <a:p>
            <a:r>
              <a:rPr lang="en-US" sz="2000" b="1" dirty="0"/>
              <a:t>Members of the delegation</a:t>
            </a:r>
            <a:endParaRPr lang="ru-RU" sz="2000" b="1" dirty="0"/>
          </a:p>
        </p:txBody>
      </p:sp>
      <p:sp>
        <p:nvSpPr>
          <p:cNvPr id="7" name="TextBox 6">
            <a:extLst>
              <a:ext uri="{FF2B5EF4-FFF2-40B4-BE49-F238E27FC236}">
                <a16:creationId xmlns:a16="http://schemas.microsoft.com/office/drawing/2014/main" id="{33EA0AA4-8EE6-454A-960B-CBD10160FCA5}"/>
              </a:ext>
            </a:extLst>
          </p:cNvPr>
          <p:cNvSpPr txBox="1"/>
          <p:nvPr/>
        </p:nvSpPr>
        <p:spPr>
          <a:xfrm>
            <a:off x="1921220" y="1714225"/>
            <a:ext cx="8775809" cy="1015663"/>
          </a:xfrm>
          <a:prstGeom prst="rect">
            <a:avLst/>
          </a:prstGeom>
          <a:noFill/>
        </p:spPr>
        <p:txBody>
          <a:bodyPr wrap="square">
            <a:spAutoFit/>
          </a:bodyPr>
          <a:lstStyle/>
          <a:p>
            <a:r>
              <a:rPr lang="en-US" sz="2000" b="1" dirty="0"/>
              <a:t>Entry fee: 70 euros per gymnast</a:t>
            </a:r>
          </a:p>
          <a:p>
            <a:r>
              <a:rPr lang="en-US" sz="2000" b="1" dirty="0"/>
              <a:t>180 euros team in group exercises: 6 gymnasts, 1 judge and 1 coach.</a:t>
            </a:r>
          </a:p>
          <a:p>
            <a:r>
              <a:rPr lang="en-US" sz="2000" b="1" dirty="0"/>
              <a:t>Payment of the entrance fee before October 4</a:t>
            </a:r>
            <a:endParaRPr lang="ru-RU" sz="2000" b="1" dirty="0"/>
          </a:p>
        </p:txBody>
      </p:sp>
      <p:sp>
        <p:nvSpPr>
          <p:cNvPr id="9" name="TextBox 8">
            <a:extLst>
              <a:ext uri="{FF2B5EF4-FFF2-40B4-BE49-F238E27FC236}">
                <a16:creationId xmlns:a16="http://schemas.microsoft.com/office/drawing/2014/main" id="{FA49F7A6-574A-4164-964A-F5661EF43630}"/>
              </a:ext>
            </a:extLst>
          </p:cNvPr>
          <p:cNvSpPr txBox="1"/>
          <p:nvPr/>
        </p:nvSpPr>
        <p:spPr>
          <a:xfrm>
            <a:off x="143575" y="1722235"/>
            <a:ext cx="1596215" cy="707886"/>
          </a:xfrm>
          <a:prstGeom prst="rect">
            <a:avLst/>
          </a:prstGeom>
          <a:noFill/>
        </p:spPr>
        <p:txBody>
          <a:bodyPr wrap="square">
            <a:spAutoFit/>
          </a:bodyPr>
          <a:lstStyle/>
          <a:p>
            <a:r>
              <a:rPr lang="en-US" sz="2000" b="1" dirty="0"/>
              <a:t>Registration</a:t>
            </a:r>
          </a:p>
          <a:p>
            <a:r>
              <a:rPr lang="en-US" sz="2000" b="1" dirty="0"/>
              <a:t>contribution</a:t>
            </a:r>
            <a:endParaRPr lang="ru-RU" sz="2000" b="1" dirty="0"/>
          </a:p>
        </p:txBody>
      </p:sp>
      <p:sp>
        <p:nvSpPr>
          <p:cNvPr id="11" name="TextBox 10">
            <a:extLst>
              <a:ext uri="{FF2B5EF4-FFF2-40B4-BE49-F238E27FC236}">
                <a16:creationId xmlns:a16="http://schemas.microsoft.com/office/drawing/2014/main" id="{965AC9BF-C238-4A01-969E-9CFCC2D81435}"/>
              </a:ext>
            </a:extLst>
          </p:cNvPr>
          <p:cNvSpPr txBox="1"/>
          <p:nvPr/>
        </p:nvSpPr>
        <p:spPr>
          <a:xfrm>
            <a:off x="1940965" y="3040729"/>
            <a:ext cx="9697459" cy="707886"/>
          </a:xfrm>
          <a:prstGeom prst="rect">
            <a:avLst/>
          </a:prstGeom>
          <a:noFill/>
        </p:spPr>
        <p:txBody>
          <a:bodyPr wrap="square">
            <a:spAutoFit/>
          </a:bodyPr>
          <a:lstStyle/>
          <a:p>
            <a:r>
              <a:rPr lang="en-US" sz="2000" b="1" dirty="0"/>
              <a:t>Notify the organizer in advance for purchasing photographs before October 7</a:t>
            </a:r>
          </a:p>
          <a:p>
            <a:r>
              <a:rPr lang="en-US" sz="2000" b="1" dirty="0"/>
              <a:t>20 euro one music program, group 40 euro, video 20 euro.</a:t>
            </a:r>
            <a:endParaRPr lang="ru-RU" sz="2000" b="1" dirty="0"/>
          </a:p>
        </p:txBody>
      </p:sp>
      <p:sp>
        <p:nvSpPr>
          <p:cNvPr id="13" name="TextBox 12">
            <a:extLst>
              <a:ext uri="{FF2B5EF4-FFF2-40B4-BE49-F238E27FC236}">
                <a16:creationId xmlns:a16="http://schemas.microsoft.com/office/drawing/2014/main" id="{F0182154-0BFD-442D-AA71-76297442451A}"/>
              </a:ext>
            </a:extLst>
          </p:cNvPr>
          <p:cNvSpPr txBox="1"/>
          <p:nvPr/>
        </p:nvSpPr>
        <p:spPr>
          <a:xfrm>
            <a:off x="326547" y="2955903"/>
            <a:ext cx="833716" cy="400110"/>
          </a:xfrm>
          <a:prstGeom prst="rect">
            <a:avLst/>
          </a:prstGeom>
          <a:noFill/>
        </p:spPr>
        <p:txBody>
          <a:bodyPr wrap="square">
            <a:spAutoFit/>
          </a:bodyPr>
          <a:lstStyle/>
          <a:p>
            <a:r>
              <a:rPr lang="en-US" sz="2000" b="1" dirty="0"/>
              <a:t>Photo</a:t>
            </a:r>
            <a:endParaRPr lang="ru-RU" sz="2000" b="1" dirty="0"/>
          </a:p>
        </p:txBody>
      </p:sp>
      <p:sp>
        <p:nvSpPr>
          <p:cNvPr id="15" name="TextBox 14">
            <a:extLst>
              <a:ext uri="{FF2B5EF4-FFF2-40B4-BE49-F238E27FC236}">
                <a16:creationId xmlns:a16="http://schemas.microsoft.com/office/drawing/2014/main" id="{0D450E6A-9550-4574-8272-58D7AA278E53}"/>
              </a:ext>
            </a:extLst>
          </p:cNvPr>
          <p:cNvSpPr txBox="1"/>
          <p:nvPr/>
        </p:nvSpPr>
        <p:spPr>
          <a:xfrm>
            <a:off x="1964980" y="4070115"/>
            <a:ext cx="9472273" cy="877163"/>
          </a:xfrm>
          <a:prstGeom prst="rect">
            <a:avLst/>
          </a:prstGeom>
          <a:noFill/>
        </p:spPr>
        <p:txBody>
          <a:bodyPr wrap="square">
            <a:spAutoFit/>
          </a:bodyPr>
          <a:lstStyle/>
          <a:p>
            <a:r>
              <a:rPr lang="en-US" sz="1700" b="1" dirty="0"/>
              <a:t>Music in MP3 format. Add via KSIS before October 20th</a:t>
            </a:r>
            <a:r>
              <a:rPr lang="en-US" sz="1600" b="1" dirty="0"/>
              <a:t>!  </a:t>
            </a:r>
            <a:r>
              <a:rPr lang="en-US" sz="1600" b="1" dirty="0">
                <a:hlinkClick r:id="rId2"/>
              </a:rPr>
              <a:t>https://rgform.eu/event.php?id_prop=5936</a:t>
            </a:r>
            <a:r>
              <a:rPr lang="en-US" sz="1600" b="1" dirty="0"/>
              <a:t>  </a:t>
            </a:r>
          </a:p>
          <a:p>
            <a:r>
              <a:rPr lang="en-US" sz="1700" b="1" dirty="0"/>
              <a:t>The track must be signed according to the example in Latin Letters!</a:t>
            </a:r>
          </a:p>
          <a:p>
            <a:r>
              <a:rPr lang="en-US" sz="1700" b="1" dirty="0"/>
              <a:t>2012_Ninoshvili_Ana_Ball_Geo                                    Have a USB device </a:t>
            </a:r>
            <a:endParaRPr lang="ru-RU" sz="1700" b="1" dirty="0"/>
          </a:p>
        </p:txBody>
      </p:sp>
      <p:sp>
        <p:nvSpPr>
          <p:cNvPr id="17" name="TextBox 16">
            <a:extLst>
              <a:ext uri="{FF2B5EF4-FFF2-40B4-BE49-F238E27FC236}">
                <a16:creationId xmlns:a16="http://schemas.microsoft.com/office/drawing/2014/main" id="{143451DD-98C3-4A37-88C2-16D13EC2CC17}"/>
              </a:ext>
            </a:extLst>
          </p:cNvPr>
          <p:cNvSpPr txBox="1"/>
          <p:nvPr/>
        </p:nvSpPr>
        <p:spPr>
          <a:xfrm>
            <a:off x="326547" y="4077749"/>
            <a:ext cx="968190" cy="400110"/>
          </a:xfrm>
          <a:prstGeom prst="rect">
            <a:avLst/>
          </a:prstGeom>
          <a:noFill/>
        </p:spPr>
        <p:txBody>
          <a:bodyPr wrap="square">
            <a:spAutoFit/>
          </a:bodyPr>
          <a:lstStyle/>
          <a:p>
            <a:r>
              <a:rPr lang="en-US" sz="2000" b="1" dirty="0"/>
              <a:t>Music</a:t>
            </a:r>
            <a:endParaRPr lang="ru-RU" sz="2000" b="1" dirty="0"/>
          </a:p>
        </p:txBody>
      </p:sp>
      <p:sp>
        <p:nvSpPr>
          <p:cNvPr id="19" name="TextBox 18">
            <a:extLst>
              <a:ext uri="{FF2B5EF4-FFF2-40B4-BE49-F238E27FC236}">
                <a16:creationId xmlns:a16="http://schemas.microsoft.com/office/drawing/2014/main" id="{8AB238E2-E28F-4B94-88F6-6FE89D0DA263}"/>
              </a:ext>
            </a:extLst>
          </p:cNvPr>
          <p:cNvSpPr txBox="1"/>
          <p:nvPr/>
        </p:nvSpPr>
        <p:spPr>
          <a:xfrm>
            <a:off x="269050" y="5544233"/>
            <a:ext cx="1499029" cy="1015663"/>
          </a:xfrm>
          <a:prstGeom prst="rect">
            <a:avLst/>
          </a:prstGeom>
          <a:noFill/>
        </p:spPr>
        <p:txBody>
          <a:bodyPr wrap="square">
            <a:spAutoFit/>
          </a:bodyPr>
          <a:lstStyle/>
          <a:p>
            <a:r>
              <a:rPr lang="en-US" sz="2000" b="1" dirty="0"/>
              <a:t>Insurance</a:t>
            </a:r>
          </a:p>
          <a:p>
            <a:r>
              <a:rPr lang="en-US" sz="2000" b="1" dirty="0"/>
              <a:t>Medical security</a:t>
            </a:r>
            <a:endParaRPr lang="ru-RU" sz="2000" b="1" dirty="0"/>
          </a:p>
        </p:txBody>
      </p:sp>
      <p:sp>
        <p:nvSpPr>
          <p:cNvPr id="21" name="TextBox 20">
            <a:extLst>
              <a:ext uri="{FF2B5EF4-FFF2-40B4-BE49-F238E27FC236}">
                <a16:creationId xmlns:a16="http://schemas.microsoft.com/office/drawing/2014/main" id="{BACE133A-C854-4F00-94FE-F26C9FDDD1B6}"/>
              </a:ext>
            </a:extLst>
          </p:cNvPr>
          <p:cNvSpPr txBox="1"/>
          <p:nvPr/>
        </p:nvSpPr>
        <p:spPr>
          <a:xfrm>
            <a:off x="1901477" y="5438782"/>
            <a:ext cx="9730124" cy="1015663"/>
          </a:xfrm>
          <a:prstGeom prst="rect">
            <a:avLst/>
          </a:prstGeom>
          <a:noFill/>
        </p:spPr>
        <p:txBody>
          <a:bodyPr wrap="square">
            <a:spAutoFit/>
          </a:bodyPr>
          <a:lstStyle/>
          <a:p>
            <a:r>
              <a:rPr lang="en-US" sz="2000" b="1" dirty="0"/>
              <a:t>The organizers accept no liability in the event of an accident. All participants are therefore advised to have insurance and ensure their own medical cover. The organizer will provide first aid in the hall.</a:t>
            </a:r>
            <a:endParaRPr lang="ru-RU" sz="2000" b="1" dirty="0"/>
          </a:p>
        </p:txBody>
      </p:sp>
      <p:cxnSp>
        <p:nvCxnSpPr>
          <p:cNvPr id="27" name="Прямая соединительная линия 26">
            <a:extLst>
              <a:ext uri="{FF2B5EF4-FFF2-40B4-BE49-F238E27FC236}">
                <a16:creationId xmlns:a16="http://schemas.microsoft.com/office/drawing/2014/main" id="{7E6A0F1B-A3BF-40D3-8E28-6AD16AB44FB1}"/>
              </a:ext>
            </a:extLst>
          </p:cNvPr>
          <p:cNvCxnSpPr>
            <a:cxnSpLocks/>
          </p:cNvCxnSpPr>
          <p:nvPr/>
        </p:nvCxnSpPr>
        <p:spPr>
          <a:xfrm flipH="1">
            <a:off x="163076" y="101600"/>
            <a:ext cx="1" cy="6547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7F3CC0EC-004F-4AA9-8D0E-284359A57946}"/>
              </a:ext>
            </a:extLst>
          </p:cNvPr>
          <p:cNvCxnSpPr>
            <a:cxnSpLocks/>
          </p:cNvCxnSpPr>
          <p:nvPr/>
        </p:nvCxnSpPr>
        <p:spPr>
          <a:xfrm>
            <a:off x="11858171" y="101600"/>
            <a:ext cx="0" cy="6547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F5769A6F-F887-4028-82A1-4B5DD97936A0}"/>
              </a:ext>
            </a:extLst>
          </p:cNvPr>
          <p:cNvCxnSpPr>
            <a:cxnSpLocks/>
          </p:cNvCxnSpPr>
          <p:nvPr/>
        </p:nvCxnSpPr>
        <p:spPr>
          <a:xfrm>
            <a:off x="163076" y="101600"/>
            <a:ext cx="116950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3BFBCD0A-626C-4F9D-AD9C-A219325B7A5B}"/>
              </a:ext>
            </a:extLst>
          </p:cNvPr>
          <p:cNvCxnSpPr/>
          <p:nvPr/>
        </p:nvCxnSpPr>
        <p:spPr>
          <a:xfrm>
            <a:off x="163076" y="6649059"/>
            <a:ext cx="116950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4D9A5720-3B15-4E5E-9DF0-00C264AB5061}"/>
              </a:ext>
            </a:extLst>
          </p:cNvPr>
          <p:cNvCxnSpPr/>
          <p:nvPr/>
        </p:nvCxnSpPr>
        <p:spPr>
          <a:xfrm>
            <a:off x="163074" y="1549889"/>
            <a:ext cx="116950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29564C33-B710-4F71-9102-D407F86575BC}"/>
              </a:ext>
            </a:extLst>
          </p:cNvPr>
          <p:cNvCxnSpPr>
            <a:cxnSpLocks/>
          </p:cNvCxnSpPr>
          <p:nvPr/>
        </p:nvCxnSpPr>
        <p:spPr>
          <a:xfrm>
            <a:off x="163074" y="2912396"/>
            <a:ext cx="116950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7650CC27-6EAF-4F01-9224-7CACFD16AF39}"/>
              </a:ext>
            </a:extLst>
          </p:cNvPr>
          <p:cNvCxnSpPr/>
          <p:nvPr/>
        </p:nvCxnSpPr>
        <p:spPr>
          <a:xfrm>
            <a:off x="163076" y="251102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id="{44BDEF19-8BAD-4DAA-A6E2-83C33A84D6E2}"/>
              </a:ext>
            </a:extLst>
          </p:cNvPr>
          <p:cNvCxnSpPr>
            <a:cxnSpLocks/>
          </p:cNvCxnSpPr>
          <p:nvPr/>
        </p:nvCxnSpPr>
        <p:spPr>
          <a:xfrm flipH="1">
            <a:off x="163074" y="3990493"/>
            <a:ext cx="117145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D1B0E6A9-4029-40D8-80B4-CF917F0156CF}"/>
              </a:ext>
            </a:extLst>
          </p:cNvPr>
          <p:cNvCxnSpPr>
            <a:cxnSpLocks/>
          </p:cNvCxnSpPr>
          <p:nvPr/>
        </p:nvCxnSpPr>
        <p:spPr>
          <a:xfrm>
            <a:off x="163075" y="5309927"/>
            <a:ext cx="116950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A6A60538-F463-496E-A0A8-6113CBE51FB6}"/>
              </a:ext>
            </a:extLst>
          </p:cNvPr>
          <p:cNvCxnSpPr/>
          <p:nvPr/>
        </p:nvCxnSpPr>
        <p:spPr>
          <a:xfrm>
            <a:off x="1830507" y="101600"/>
            <a:ext cx="0" cy="65474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8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648A90-F5CF-496C-8E43-91B102DB0FC3}"/>
              </a:ext>
            </a:extLst>
          </p:cNvPr>
          <p:cNvSpPr txBox="1"/>
          <p:nvPr/>
        </p:nvSpPr>
        <p:spPr>
          <a:xfrm>
            <a:off x="9884168" y="313410"/>
            <a:ext cx="1919503" cy="646331"/>
          </a:xfrm>
          <a:prstGeom prst="rect">
            <a:avLst/>
          </a:prstGeom>
          <a:noFill/>
        </p:spPr>
        <p:txBody>
          <a:bodyPr wrap="square">
            <a:spAutoFit/>
          </a:bodyPr>
          <a:lstStyle/>
          <a:p>
            <a:r>
              <a:rPr lang="en-US" b="1" dirty="0"/>
              <a:t>until   October 2</a:t>
            </a:r>
          </a:p>
          <a:p>
            <a:r>
              <a:rPr lang="en-US" b="1" dirty="0"/>
              <a:t>until   October 2</a:t>
            </a:r>
          </a:p>
        </p:txBody>
      </p:sp>
      <p:sp>
        <p:nvSpPr>
          <p:cNvPr id="5" name="TextBox 4">
            <a:extLst>
              <a:ext uri="{FF2B5EF4-FFF2-40B4-BE49-F238E27FC236}">
                <a16:creationId xmlns:a16="http://schemas.microsoft.com/office/drawing/2014/main" id="{CD44673A-D8B7-4142-993D-9045CFA3CC79}"/>
              </a:ext>
            </a:extLst>
          </p:cNvPr>
          <p:cNvSpPr txBox="1"/>
          <p:nvPr/>
        </p:nvSpPr>
        <p:spPr>
          <a:xfrm>
            <a:off x="1859688" y="275740"/>
            <a:ext cx="7719750" cy="677108"/>
          </a:xfrm>
          <a:prstGeom prst="rect">
            <a:avLst/>
          </a:prstGeom>
          <a:noFill/>
        </p:spPr>
        <p:txBody>
          <a:bodyPr wrap="square">
            <a:spAutoFit/>
          </a:bodyPr>
          <a:lstStyle/>
          <a:p>
            <a:r>
              <a:rPr lang="en-US" sz="1900" b="1" dirty="0"/>
              <a:t>Final registration for the site</a:t>
            </a:r>
            <a:r>
              <a:rPr lang="ru-RU" sz="1900" b="1" dirty="0"/>
              <a:t> </a:t>
            </a:r>
            <a:r>
              <a:rPr lang="en-US" sz="1900" b="1" dirty="0"/>
              <a:t> </a:t>
            </a:r>
            <a:r>
              <a:rPr lang="en-US" sz="1900" b="1" dirty="0">
                <a:hlinkClick r:id="rId2"/>
              </a:rPr>
              <a:t>https://rgform.eu/event.php?id_prop=5936</a:t>
            </a:r>
            <a:r>
              <a:rPr lang="en-US" sz="1900" b="1" dirty="0"/>
              <a:t> Also send your application by email before  </a:t>
            </a:r>
            <a:r>
              <a:rPr lang="en-US" sz="1900" b="1" dirty="0">
                <a:hlinkClick r:id="rId3"/>
              </a:rPr>
              <a:t>newlookcup@gmail.com</a:t>
            </a:r>
            <a:endParaRPr lang="en-US" sz="1900" b="1" dirty="0"/>
          </a:p>
        </p:txBody>
      </p:sp>
      <p:sp>
        <p:nvSpPr>
          <p:cNvPr id="7" name="TextBox 6">
            <a:extLst>
              <a:ext uri="{FF2B5EF4-FFF2-40B4-BE49-F238E27FC236}">
                <a16:creationId xmlns:a16="http://schemas.microsoft.com/office/drawing/2014/main" id="{2981F584-2191-4546-8116-6CD5DD034C31}"/>
              </a:ext>
            </a:extLst>
          </p:cNvPr>
          <p:cNvSpPr txBox="1"/>
          <p:nvPr/>
        </p:nvSpPr>
        <p:spPr>
          <a:xfrm>
            <a:off x="232219" y="428759"/>
            <a:ext cx="1320799" cy="1200329"/>
          </a:xfrm>
          <a:prstGeom prst="rect">
            <a:avLst/>
          </a:prstGeom>
          <a:noFill/>
        </p:spPr>
        <p:txBody>
          <a:bodyPr wrap="square">
            <a:spAutoFit/>
          </a:bodyPr>
          <a:lstStyle/>
          <a:p>
            <a:r>
              <a:rPr lang="en-US" sz="1800" b="1" dirty="0"/>
              <a:t>DEADLINES</a:t>
            </a:r>
          </a:p>
          <a:p>
            <a:endParaRPr lang="en-US" sz="1800" b="1" dirty="0"/>
          </a:p>
          <a:p>
            <a:r>
              <a:rPr lang="en-US" sz="1800" b="1" dirty="0"/>
              <a:t>BRIEF</a:t>
            </a:r>
          </a:p>
          <a:p>
            <a:r>
              <a:rPr lang="en-US" sz="1800" b="1" dirty="0"/>
              <a:t>CONTENT</a:t>
            </a:r>
            <a:endParaRPr lang="ru-RU" sz="1800" b="1" dirty="0"/>
          </a:p>
        </p:txBody>
      </p:sp>
      <p:cxnSp>
        <p:nvCxnSpPr>
          <p:cNvPr id="9" name="Прямая соединительная линия 8">
            <a:extLst>
              <a:ext uri="{FF2B5EF4-FFF2-40B4-BE49-F238E27FC236}">
                <a16:creationId xmlns:a16="http://schemas.microsoft.com/office/drawing/2014/main" id="{8F225CB9-AA0C-4C7C-8163-E24767A29FF0}"/>
              </a:ext>
            </a:extLst>
          </p:cNvPr>
          <p:cNvCxnSpPr/>
          <p:nvPr/>
        </p:nvCxnSpPr>
        <p:spPr>
          <a:xfrm>
            <a:off x="116114" y="174171"/>
            <a:ext cx="119307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55C3CE9D-85BD-424D-BEF8-8ED0818E97ED}"/>
              </a:ext>
            </a:extLst>
          </p:cNvPr>
          <p:cNvCxnSpPr/>
          <p:nvPr/>
        </p:nvCxnSpPr>
        <p:spPr>
          <a:xfrm>
            <a:off x="116114" y="174171"/>
            <a:ext cx="0" cy="6458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E7629853-1F8D-4C0D-8F7D-A0FF78398AA0}"/>
              </a:ext>
            </a:extLst>
          </p:cNvPr>
          <p:cNvCxnSpPr/>
          <p:nvPr/>
        </p:nvCxnSpPr>
        <p:spPr>
          <a:xfrm>
            <a:off x="12046857" y="174171"/>
            <a:ext cx="0" cy="6458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EF32E1CD-AD55-4EB4-9739-E0219BCFB279}"/>
              </a:ext>
            </a:extLst>
          </p:cNvPr>
          <p:cNvCxnSpPr/>
          <p:nvPr/>
        </p:nvCxnSpPr>
        <p:spPr>
          <a:xfrm>
            <a:off x="116114" y="6633029"/>
            <a:ext cx="119307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35954AAD-3DD8-47B0-A54A-32E3BD8DFB35}"/>
              </a:ext>
            </a:extLst>
          </p:cNvPr>
          <p:cNvCxnSpPr/>
          <p:nvPr/>
        </p:nvCxnSpPr>
        <p:spPr>
          <a:xfrm>
            <a:off x="1739016" y="174171"/>
            <a:ext cx="0" cy="6458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D24D64C6-5AC5-44D2-9573-9EA6292D9399}"/>
              </a:ext>
            </a:extLst>
          </p:cNvPr>
          <p:cNvCxnSpPr>
            <a:cxnSpLocks/>
          </p:cNvCxnSpPr>
          <p:nvPr/>
        </p:nvCxnSpPr>
        <p:spPr>
          <a:xfrm>
            <a:off x="9811657" y="199571"/>
            <a:ext cx="0" cy="4674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8D1C4B04-07DC-42A8-B497-B52D729BB98E}"/>
              </a:ext>
            </a:extLst>
          </p:cNvPr>
          <p:cNvCxnSpPr>
            <a:cxnSpLocks/>
          </p:cNvCxnSpPr>
          <p:nvPr/>
        </p:nvCxnSpPr>
        <p:spPr>
          <a:xfrm>
            <a:off x="1739016" y="4874129"/>
            <a:ext cx="10307841"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88C500A-497E-48F7-AADB-916F20486C31}"/>
              </a:ext>
            </a:extLst>
          </p:cNvPr>
          <p:cNvSpPr txBox="1"/>
          <p:nvPr/>
        </p:nvSpPr>
        <p:spPr>
          <a:xfrm>
            <a:off x="1925015" y="5023889"/>
            <a:ext cx="9492333" cy="1323439"/>
          </a:xfrm>
          <a:prstGeom prst="rect">
            <a:avLst/>
          </a:prstGeom>
          <a:noFill/>
        </p:spPr>
        <p:txBody>
          <a:bodyPr wrap="square">
            <a:spAutoFit/>
          </a:bodyPr>
          <a:lstStyle/>
          <a:p>
            <a:r>
              <a:rPr lang="en-US" sz="2000" b="1" dirty="0">
                <a:solidFill>
                  <a:srgbClr val="FF0000"/>
                </a:solidFill>
              </a:rPr>
              <a:t>Entry fee and 10% hotel fee are non-refundable</a:t>
            </a:r>
          </a:p>
          <a:p>
            <a:r>
              <a:rPr lang="en-US" sz="2000" b="1" dirty="0">
                <a:solidFill>
                  <a:srgbClr val="FF0000"/>
                </a:solidFill>
              </a:rPr>
              <a:t>Participating clubs are responsible for covering all bank fees associated with bank transfers. Please indicate the name of the country/club and the purpose of payment when transferring.</a:t>
            </a:r>
          </a:p>
        </p:txBody>
      </p:sp>
      <p:cxnSp>
        <p:nvCxnSpPr>
          <p:cNvPr id="28" name="Прямая соединительная линия 27">
            <a:extLst>
              <a:ext uri="{FF2B5EF4-FFF2-40B4-BE49-F238E27FC236}">
                <a16:creationId xmlns:a16="http://schemas.microsoft.com/office/drawing/2014/main" id="{D682D4F0-5AC2-480F-BC45-5B4106E573A6}"/>
              </a:ext>
            </a:extLst>
          </p:cNvPr>
          <p:cNvCxnSpPr>
            <a:cxnSpLocks/>
          </p:cNvCxnSpPr>
          <p:nvPr/>
        </p:nvCxnSpPr>
        <p:spPr>
          <a:xfrm>
            <a:off x="1739016" y="1028923"/>
            <a:ext cx="10307841" cy="59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C35D1522-85AB-47D8-913B-E92D737BA027}"/>
              </a:ext>
            </a:extLst>
          </p:cNvPr>
          <p:cNvCxnSpPr>
            <a:cxnSpLocks/>
          </p:cNvCxnSpPr>
          <p:nvPr/>
        </p:nvCxnSpPr>
        <p:spPr>
          <a:xfrm>
            <a:off x="1739016" y="2674449"/>
            <a:ext cx="10307841" cy="54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B36A19EE-321B-4A5A-9EC2-0A724A97B59C}"/>
              </a:ext>
            </a:extLst>
          </p:cNvPr>
          <p:cNvCxnSpPr>
            <a:cxnSpLocks/>
          </p:cNvCxnSpPr>
          <p:nvPr/>
        </p:nvCxnSpPr>
        <p:spPr>
          <a:xfrm>
            <a:off x="1739016" y="3686629"/>
            <a:ext cx="1030784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768050-B9B5-45F7-9EEB-B18D620552D8}"/>
              </a:ext>
            </a:extLst>
          </p:cNvPr>
          <p:cNvSpPr txBox="1"/>
          <p:nvPr/>
        </p:nvSpPr>
        <p:spPr>
          <a:xfrm>
            <a:off x="1925015" y="3757528"/>
            <a:ext cx="6096000" cy="923330"/>
          </a:xfrm>
          <a:prstGeom prst="rect">
            <a:avLst/>
          </a:prstGeom>
          <a:noFill/>
        </p:spPr>
        <p:txBody>
          <a:bodyPr wrap="square">
            <a:spAutoFit/>
          </a:bodyPr>
          <a:lstStyle/>
          <a:p>
            <a:r>
              <a:rPr lang="en-US" sz="1800" b="1" dirty="0"/>
              <a:t>Payment of the entrance fee before</a:t>
            </a:r>
          </a:p>
          <a:p>
            <a:r>
              <a:rPr lang="en-US" sz="1800" b="1" dirty="0"/>
              <a:t>Payment of 10% for stays</a:t>
            </a:r>
          </a:p>
          <a:p>
            <a:r>
              <a:rPr lang="en-US" sz="1800" b="1" dirty="0"/>
              <a:t>Penalty for absence of the Judge</a:t>
            </a:r>
          </a:p>
        </p:txBody>
      </p:sp>
      <p:sp>
        <p:nvSpPr>
          <p:cNvPr id="20" name="TextBox 19">
            <a:extLst>
              <a:ext uri="{FF2B5EF4-FFF2-40B4-BE49-F238E27FC236}">
                <a16:creationId xmlns:a16="http://schemas.microsoft.com/office/drawing/2014/main" id="{A64A174D-51D9-4125-B4C8-3866F0E2A3BF}"/>
              </a:ext>
            </a:extLst>
          </p:cNvPr>
          <p:cNvSpPr txBox="1"/>
          <p:nvPr/>
        </p:nvSpPr>
        <p:spPr>
          <a:xfrm>
            <a:off x="9860619" y="3757528"/>
            <a:ext cx="1973940" cy="923330"/>
          </a:xfrm>
          <a:prstGeom prst="rect">
            <a:avLst/>
          </a:prstGeom>
          <a:noFill/>
        </p:spPr>
        <p:txBody>
          <a:bodyPr wrap="square">
            <a:spAutoFit/>
          </a:bodyPr>
          <a:lstStyle/>
          <a:p>
            <a:r>
              <a:rPr lang="en-US" b="1" dirty="0"/>
              <a:t>until  October 4</a:t>
            </a:r>
          </a:p>
          <a:p>
            <a:r>
              <a:rPr lang="en-US" b="1" dirty="0"/>
              <a:t>until  October 4</a:t>
            </a:r>
          </a:p>
          <a:p>
            <a:r>
              <a:rPr lang="en-US" b="1" dirty="0"/>
              <a:t>until  October 4</a:t>
            </a:r>
          </a:p>
        </p:txBody>
      </p:sp>
      <p:sp>
        <p:nvSpPr>
          <p:cNvPr id="22" name="TextBox 21">
            <a:extLst>
              <a:ext uri="{FF2B5EF4-FFF2-40B4-BE49-F238E27FC236}">
                <a16:creationId xmlns:a16="http://schemas.microsoft.com/office/drawing/2014/main" id="{63A53A2C-4571-48F6-B854-2A0406714D34}"/>
              </a:ext>
            </a:extLst>
          </p:cNvPr>
          <p:cNvSpPr txBox="1"/>
          <p:nvPr/>
        </p:nvSpPr>
        <p:spPr>
          <a:xfrm>
            <a:off x="1874202" y="2876829"/>
            <a:ext cx="7574597" cy="646331"/>
          </a:xfrm>
          <a:prstGeom prst="rect">
            <a:avLst/>
          </a:prstGeom>
          <a:noFill/>
        </p:spPr>
        <p:txBody>
          <a:bodyPr wrap="square">
            <a:spAutoFit/>
          </a:bodyPr>
          <a:lstStyle/>
          <a:p>
            <a:r>
              <a:rPr lang="en-US" sz="1800" b="1" dirty="0"/>
              <a:t>Add music via the website    </a:t>
            </a:r>
            <a:r>
              <a:rPr lang="en-US" sz="1800" b="1" dirty="0">
                <a:hlinkClick r:id="rId2"/>
              </a:rPr>
              <a:t>https://rgform.eu/event.php?id_prop=5936</a:t>
            </a:r>
            <a:r>
              <a:rPr lang="en-US" sz="1800" b="1" dirty="0"/>
              <a:t> </a:t>
            </a:r>
          </a:p>
          <a:p>
            <a:r>
              <a:rPr lang="en-US" sz="1800" b="1" dirty="0"/>
              <a:t>Also send by email      </a:t>
            </a:r>
            <a:r>
              <a:rPr lang="en-US" sz="1800" b="1" dirty="0">
                <a:hlinkClick r:id="rId3"/>
              </a:rPr>
              <a:t>newlookcup@gmail.com</a:t>
            </a:r>
            <a:endParaRPr lang="en-US" sz="1800" b="1" dirty="0"/>
          </a:p>
        </p:txBody>
      </p:sp>
      <p:sp>
        <p:nvSpPr>
          <p:cNvPr id="24" name="TextBox 23">
            <a:extLst>
              <a:ext uri="{FF2B5EF4-FFF2-40B4-BE49-F238E27FC236}">
                <a16:creationId xmlns:a16="http://schemas.microsoft.com/office/drawing/2014/main" id="{770DAB48-E97F-4979-90B5-7075B8071964}"/>
              </a:ext>
            </a:extLst>
          </p:cNvPr>
          <p:cNvSpPr txBox="1"/>
          <p:nvPr/>
        </p:nvSpPr>
        <p:spPr>
          <a:xfrm>
            <a:off x="9860619" y="2877445"/>
            <a:ext cx="1984775" cy="646331"/>
          </a:xfrm>
          <a:prstGeom prst="rect">
            <a:avLst/>
          </a:prstGeom>
          <a:noFill/>
        </p:spPr>
        <p:txBody>
          <a:bodyPr wrap="square">
            <a:spAutoFit/>
          </a:bodyPr>
          <a:lstStyle/>
          <a:p>
            <a:r>
              <a:rPr lang="en-US" b="1" dirty="0"/>
              <a:t>until  October 20</a:t>
            </a:r>
          </a:p>
          <a:p>
            <a:r>
              <a:rPr lang="en-US" b="1" dirty="0"/>
              <a:t>until  October 20</a:t>
            </a:r>
          </a:p>
        </p:txBody>
      </p:sp>
      <p:sp>
        <p:nvSpPr>
          <p:cNvPr id="25" name="TextBox 24">
            <a:extLst>
              <a:ext uri="{FF2B5EF4-FFF2-40B4-BE49-F238E27FC236}">
                <a16:creationId xmlns:a16="http://schemas.microsoft.com/office/drawing/2014/main" id="{C6B37912-B260-429F-910B-93095D2A8C88}"/>
              </a:ext>
            </a:extLst>
          </p:cNvPr>
          <p:cNvSpPr txBox="1"/>
          <p:nvPr/>
        </p:nvSpPr>
        <p:spPr>
          <a:xfrm>
            <a:off x="1785257" y="1111670"/>
            <a:ext cx="6096000" cy="1477328"/>
          </a:xfrm>
          <a:prstGeom prst="rect">
            <a:avLst/>
          </a:prstGeom>
          <a:noFill/>
        </p:spPr>
        <p:txBody>
          <a:bodyPr wrap="square">
            <a:spAutoFit/>
          </a:bodyPr>
          <a:lstStyle/>
          <a:p>
            <a:r>
              <a:rPr lang="en-US" sz="1800" b="1" dirty="0"/>
              <a:t>Accommodation form for hotel</a:t>
            </a:r>
          </a:p>
          <a:p>
            <a:r>
              <a:rPr lang="en-US" sz="1800" b="1" dirty="0"/>
              <a:t>Transfer schedule form</a:t>
            </a:r>
          </a:p>
          <a:p>
            <a:r>
              <a:rPr lang="en-US" sz="1800" b="1" dirty="0"/>
              <a:t>List of gymnasts for photos send to</a:t>
            </a:r>
          </a:p>
          <a:p>
            <a:r>
              <a:rPr lang="en-US" sz="1800" b="1" dirty="0"/>
              <a:t>The list for the banquet should be sent by</a:t>
            </a:r>
          </a:p>
          <a:p>
            <a:r>
              <a:rPr lang="en-US" sz="1800" b="1" dirty="0"/>
              <a:t>List of excursions send to</a:t>
            </a:r>
            <a:r>
              <a:rPr lang="ru-RU" sz="1800" b="1" dirty="0"/>
              <a:t>  </a:t>
            </a:r>
            <a:endParaRPr lang="en-US" sz="1800" b="1" dirty="0"/>
          </a:p>
        </p:txBody>
      </p:sp>
      <p:sp>
        <p:nvSpPr>
          <p:cNvPr id="32" name="TextBox 31">
            <a:extLst>
              <a:ext uri="{FF2B5EF4-FFF2-40B4-BE49-F238E27FC236}">
                <a16:creationId xmlns:a16="http://schemas.microsoft.com/office/drawing/2014/main" id="{C543BD2D-CC68-41D1-A7EF-FB78F59BE3D3}"/>
              </a:ext>
            </a:extLst>
          </p:cNvPr>
          <p:cNvSpPr txBox="1"/>
          <p:nvPr/>
        </p:nvSpPr>
        <p:spPr>
          <a:xfrm>
            <a:off x="9844742" y="1126223"/>
            <a:ext cx="1843310" cy="1477328"/>
          </a:xfrm>
          <a:prstGeom prst="rect">
            <a:avLst/>
          </a:prstGeom>
          <a:noFill/>
        </p:spPr>
        <p:txBody>
          <a:bodyPr wrap="square">
            <a:spAutoFit/>
          </a:bodyPr>
          <a:lstStyle/>
          <a:p>
            <a:r>
              <a:rPr lang="en-US" b="1" dirty="0"/>
              <a:t>until October 7</a:t>
            </a:r>
          </a:p>
          <a:p>
            <a:r>
              <a:rPr lang="en-US" b="1" dirty="0"/>
              <a:t>until  October 25</a:t>
            </a:r>
          </a:p>
          <a:p>
            <a:r>
              <a:rPr lang="en-US" b="1" dirty="0"/>
              <a:t>until  October 7</a:t>
            </a:r>
          </a:p>
          <a:p>
            <a:r>
              <a:rPr lang="en-US" b="1" dirty="0"/>
              <a:t>until  October 7</a:t>
            </a:r>
          </a:p>
          <a:p>
            <a:r>
              <a:rPr lang="en-US" b="1" dirty="0"/>
              <a:t>until  October 7</a:t>
            </a:r>
          </a:p>
        </p:txBody>
      </p:sp>
    </p:spTree>
    <p:extLst>
      <p:ext uri="{BB962C8B-B14F-4D97-AF65-F5344CB8AC3E}">
        <p14:creationId xmlns:p14="http://schemas.microsoft.com/office/powerpoint/2010/main" val="392254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77662150-26D3-2F4C-3167-12F0A966458C}"/>
              </a:ext>
            </a:extLst>
          </p:cNvPr>
          <p:cNvGraphicFramePr>
            <a:graphicFrameLocks noGrp="1"/>
          </p:cNvGraphicFramePr>
          <p:nvPr>
            <p:extLst>
              <p:ext uri="{D42A27DB-BD31-4B8C-83A1-F6EECF244321}">
                <p14:modId xmlns:p14="http://schemas.microsoft.com/office/powerpoint/2010/main" val="4009646496"/>
              </p:ext>
            </p:extLst>
          </p:nvPr>
        </p:nvGraphicFramePr>
        <p:xfrm>
          <a:off x="217717" y="89357"/>
          <a:ext cx="11451770" cy="5036740"/>
        </p:xfrm>
        <a:graphic>
          <a:graphicData uri="http://schemas.openxmlformats.org/drawingml/2006/table">
            <a:tbl>
              <a:tblPr firstRow="1" firstCol="1" bandRow="1">
                <a:tableStyleId>{5C22544A-7EE6-4342-B048-85BDC9FD1C3A}</a:tableStyleId>
              </a:tblPr>
              <a:tblGrid>
                <a:gridCol w="1219198">
                  <a:extLst>
                    <a:ext uri="{9D8B030D-6E8A-4147-A177-3AD203B41FA5}">
                      <a16:colId xmlns:a16="http://schemas.microsoft.com/office/drawing/2014/main" val="2725837008"/>
                    </a:ext>
                  </a:extLst>
                </a:gridCol>
                <a:gridCol w="1857828">
                  <a:extLst>
                    <a:ext uri="{9D8B030D-6E8A-4147-A177-3AD203B41FA5}">
                      <a16:colId xmlns:a16="http://schemas.microsoft.com/office/drawing/2014/main" val="1851424350"/>
                    </a:ext>
                  </a:extLst>
                </a:gridCol>
                <a:gridCol w="1944915">
                  <a:extLst>
                    <a:ext uri="{9D8B030D-6E8A-4147-A177-3AD203B41FA5}">
                      <a16:colId xmlns:a16="http://schemas.microsoft.com/office/drawing/2014/main" val="203517603"/>
                    </a:ext>
                  </a:extLst>
                </a:gridCol>
                <a:gridCol w="1770742">
                  <a:extLst>
                    <a:ext uri="{9D8B030D-6E8A-4147-A177-3AD203B41FA5}">
                      <a16:colId xmlns:a16="http://schemas.microsoft.com/office/drawing/2014/main" val="4029420722"/>
                    </a:ext>
                  </a:extLst>
                </a:gridCol>
                <a:gridCol w="4659087">
                  <a:extLst>
                    <a:ext uri="{9D8B030D-6E8A-4147-A177-3AD203B41FA5}">
                      <a16:colId xmlns:a16="http://schemas.microsoft.com/office/drawing/2014/main" val="211263254"/>
                    </a:ext>
                  </a:extLst>
                </a:gridCol>
              </a:tblGrid>
              <a:tr h="493156">
                <a:tc>
                  <a:txBody>
                    <a:bodyPr/>
                    <a:lstStyle/>
                    <a:p>
                      <a:pPr algn="l">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Category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ru-RU"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1600" b="1" dirty="0">
                          <a:effectLst/>
                          <a:latin typeface="Calibri" panose="020F0502020204030204" pitchFamily="34" charset="0"/>
                          <a:ea typeface="Calibri" panose="020F0502020204030204" pitchFamily="34" charset="0"/>
                          <a:cs typeface="Times New Roman" panose="02020603050405020304" pitchFamily="18" charset="0"/>
                        </a:rPr>
                        <a:t>      </a:t>
                      </a:r>
                      <a:r>
                        <a:rPr lang="ru-RU"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B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ru-RU"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C</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9312687"/>
                  </a:ext>
                </a:extLst>
              </a:tr>
              <a:tr h="210888">
                <a:tc>
                  <a:txBody>
                    <a:bodyPr/>
                    <a:lstStyle/>
                    <a:p>
                      <a:pPr algn="l">
                        <a:lnSpc>
                          <a:spcPct val="107000"/>
                        </a:lnSpc>
                        <a:spcAft>
                          <a:spcPts val="0"/>
                        </a:spcAft>
                      </a:pPr>
                      <a:r>
                        <a:rPr lang="ru-RU" sz="1300" b="1" dirty="0">
                          <a:effectLst/>
                          <a:latin typeface="Calibri" panose="020F0502020204030204" pitchFamily="34" charset="0"/>
                          <a:ea typeface="Calibri" panose="020F0502020204030204" pitchFamily="34" charset="0"/>
                          <a:cs typeface="Times New Roman" panose="02020603050405020304" pitchFamily="18" charset="0"/>
                        </a:rPr>
                        <a:t>2019</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ru-RU" sz="13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7415387"/>
                  </a:ext>
                </a:extLst>
              </a:tr>
              <a:tr h="210888">
                <a:tc>
                  <a:txBody>
                    <a:bodyPr/>
                    <a:lstStyle/>
                    <a:p>
                      <a:pPr algn="l">
                        <a:lnSpc>
                          <a:spcPct val="107000"/>
                        </a:lnSpc>
                        <a:spcAft>
                          <a:spcPts val="0"/>
                        </a:spcAft>
                      </a:pPr>
                      <a:r>
                        <a:rPr lang="ru-RU" sz="1300" b="1">
                          <a:effectLst/>
                          <a:latin typeface="Calibri" panose="020F0502020204030204" pitchFamily="34" charset="0"/>
                          <a:ea typeface="Calibri" panose="020F0502020204030204" pitchFamily="34" charset="0"/>
                          <a:cs typeface="Times New Roman" panose="02020603050405020304" pitchFamily="18" charset="0"/>
                        </a:rPr>
                        <a:t>2018</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13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ru-RU" sz="13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556503089"/>
                  </a:ext>
                </a:extLst>
              </a:tr>
              <a:tr h="431535">
                <a:tc>
                  <a:txBody>
                    <a:bodyPr/>
                    <a:lstStyle/>
                    <a:p>
                      <a:pPr algn="l">
                        <a:lnSpc>
                          <a:spcPct val="107000"/>
                        </a:lnSpc>
                        <a:spcAft>
                          <a:spcPts val="0"/>
                        </a:spcAft>
                      </a:pPr>
                      <a:r>
                        <a:rPr lang="ru-RU" sz="1300" b="1">
                          <a:effectLst/>
                          <a:latin typeface="Calibri" panose="020F0502020204030204" pitchFamily="34" charset="0"/>
                          <a:ea typeface="Calibri" panose="020F0502020204030204" pitchFamily="34" charset="0"/>
                          <a:cs typeface="Times New Roman" panose="02020603050405020304" pitchFamily="18" charset="0"/>
                        </a:rPr>
                        <a:t>2017 </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W/A +1  apparatus</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7 DB (Min. 1 from each group of Body Difficulty) Max  10 </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A and E FIG rules</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384335"/>
                  </a:ext>
                </a:extLst>
              </a:tr>
              <a:tr h="431535">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2016</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W/A +1  apparatus</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7 DB (Min. 1 from each group of Body Difficulty) Max  10   DA</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A and E FIG rules</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1972562"/>
                  </a:ext>
                </a:extLst>
              </a:tr>
              <a:tr h="431535">
                <a:tc>
                  <a:txBody>
                    <a:bodyPr/>
                    <a:lstStyle/>
                    <a:p>
                      <a:pPr algn="l">
                        <a:lnSpc>
                          <a:spcPct val="107000"/>
                        </a:lnSpc>
                        <a:spcAft>
                          <a:spcPts val="0"/>
                        </a:spcAft>
                      </a:pPr>
                      <a:r>
                        <a:rPr lang="ru-RU" sz="1300" b="1">
                          <a:effectLst/>
                          <a:latin typeface="Calibri" panose="020F0502020204030204" pitchFamily="34" charset="0"/>
                          <a:ea typeface="Calibri" panose="020F0502020204030204" pitchFamily="34" charset="0"/>
                          <a:cs typeface="Times New Roman" panose="02020603050405020304" pitchFamily="18" charset="0"/>
                        </a:rPr>
                        <a:t>2015</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W/A +1  apparatus</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9  DB (Min. 1 from each group of Body Difficulty) Max 10  DA </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A and E FIG rules</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9077037"/>
                  </a:ext>
                </a:extLst>
              </a:tr>
              <a:tr h="431535">
                <a:tc>
                  <a:txBody>
                    <a:bodyPr/>
                    <a:lstStyle/>
                    <a:p>
                      <a:pPr algn="l">
                        <a:lnSpc>
                          <a:spcPct val="107000"/>
                        </a:lnSpc>
                        <a:spcAft>
                          <a:spcPts val="0"/>
                        </a:spcAft>
                      </a:pPr>
                      <a:r>
                        <a:rPr lang="ru-RU" sz="1300" b="1">
                          <a:effectLst/>
                          <a:latin typeface="Calibri" panose="020F0502020204030204" pitchFamily="34" charset="0"/>
                          <a:ea typeface="Calibri" panose="020F0502020204030204" pitchFamily="34" charset="0"/>
                          <a:cs typeface="Times New Roman" panose="02020603050405020304" pitchFamily="18" charset="0"/>
                        </a:rPr>
                        <a:t>2014</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2 Apparatus by choice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1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9  DB (Min. 1 from each group of Body Difficulty) </a:t>
                      </a: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Max 15  DA           A and E FIG rules</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5150985"/>
                  </a:ext>
                </a:extLst>
              </a:tr>
              <a:tr h="431815">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a:t>
                      </a:r>
                      <a:r>
                        <a:rPr lang="ru-RU" sz="1300" b="1" dirty="0">
                          <a:effectLst/>
                          <a:latin typeface="Calibri" panose="020F0502020204030204" pitchFamily="34" charset="0"/>
                          <a:ea typeface="Calibri" panose="020F0502020204030204" pitchFamily="34" charset="0"/>
                          <a:cs typeface="Times New Roman" panose="02020603050405020304" pitchFamily="18" charset="0"/>
                        </a:rPr>
                        <a:t>2013</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2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1 Apparatus by choice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9  DB (Min. 1 from each group of Body Difficulty)</a:t>
                      </a: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Max 15 DA</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A and E FIG rules</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606807"/>
                  </a:ext>
                </a:extLst>
              </a:tr>
              <a:tr h="431535">
                <a:tc>
                  <a:txBody>
                    <a:bodyPr/>
                    <a:lstStyle/>
                    <a:p>
                      <a:pPr algn="l">
                        <a:lnSpc>
                          <a:spcPct val="107000"/>
                        </a:lnSpc>
                        <a:spcAft>
                          <a:spcPts val="0"/>
                        </a:spcAft>
                      </a:pPr>
                      <a:r>
                        <a:rPr lang="ru-RU" sz="1300" b="1">
                          <a:effectLst/>
                          <a:latin typeface="Calibri" panose="020F0502020204030204" pitchFamily="34" charset="0"/>
                          <a:ea typeface="Calibri" panose="020F0502020204030204" pitchFamily="34" charset="0"/>
                          <a:cs typeface="Times New Roman" panose="02020603050405020304" pitchFamily="18" charset="0"/>
                        </a:rPr>
                        <a:t>20</a:t>
                      </a:r>
                      <a:r>
                        <a:rPr lang="en-US" sz="1300" b="1">
                          <a:effectLst/>
                          <a:latin typeface="Calibri" panose="020F0502020204030204" pitchFamily="34" charset="0"/>
                          <a:ea typeface="Calibri" panose="020F0502020204030204" pitchFamily="34" charset="0"/>
                          <a:cs typeface="Times New Roman" panose="02020603050405020304" pitchFamily="18" charset="0"/>
                        </a:rPr>
                        <a:t>12</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2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W/A   </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9  DB (Min. 1 from each group of Body Difficulty)</a:t>
                      </a: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Max 15  DA</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A and E FIG rules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160918"/>
                  </a:ext>
                </a:extLst>
              </a:tr>
              <a:tr h="431535">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2011 </a:t>
                      </a:r>
                      <a:r>
                        <a:rPr lang="en-US" sz="1300" b="1">
                          <a:effectLst/>
                          <a:latin typeface="Sylfaen" panose="010A0502050306030303" pitchFamily="18" charset="0"/>
                          <a:ea typeface="Calibri" panose="020F0502020204030204" pitchFamily="34" charset="0"/>
                          <a:cs typeface="Times New Roman" panose="02020603050405020304" pitchFamily="18" charset="0"/>
                        </a:rPr>
                        <a:t>  </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3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2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According to FIG Juniors COP</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4939952"/>
                  </a:ext>
                </a:extLst>
              </a:tr>
              <a:tr h="431535">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2009-2010 </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3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2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According to FIG Juniors COP</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6865521"/>
                  </a:ext>
                </a:extLst>
              </a:tr>
              <a:tr h="652181">
                <a:tc>
                  <a:txBody>
                    <a:bodyPr/>
                    <a:lstStyle/>
                    <a:p>
                      <a:pPr algn="l">
                        <a:lnSpc>
                          <a:spcPct val="107000"/>
                        </a:lnSpc>
                        <a:spcAft>
                          <a:spcPts val="0"/>
                        </a:spcAft>
                      </a:pPr>
                      <a:r>
                        <a:rPr lang="ru-RU" sz="1300" b="1" dirty="0">
                          <a:effectLst/>
                          <a:latin typeface="Calibri" panose="020F0502020204030204" pitchFamily="34" charset="0"/>
                          <a:ea typeface="Calibri" panose="020F0502020204030204" pitchFamily="34" charset="0"/>
                          <a:cs typeface="Times New Roman" panose="02020603050405020304" pitchFamily="18" charset="0"/>
                        </a:rPr>
                        <a:t>200</a:t>
                      </a:r>
                      <a:r>
                        <a:rPr lang="en-US" sz="1300" b="1" dirty="0">
                          <a:effectLst/>
                          <a:latin typeface="Calibri" panose="020F0502020204030204" pitchFamily="34" charset="0"/>
                          <a:ea typeface="Calibri" panose="020F0502020204030204" pitchFamily="34" charset="0"/>
                          <a:cs typeface="Times New Roman" panose="02020603050405020304" pitchFamily="18" charset="0"/>
                        </a:rPr>
                        <a:t>8</a:t>
                      </a: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r>
                        <a:rPr lang="ru-RU" sz="1300" b="1" dirty="0" err="1">
                          <a:effectLst/>
                          <a:latin typeface="Calibri" panose="020F0502020204030204" pitchFamily="34" charset="0"/>
                          <a:ea typeface="Calibri" panose="020F0502020204030204" pitchFamily="34" charset="0"/>
                          <a:cs typeface="Times New Roman" panose="02020603050405020304" pitchFamily="18" charset="0"/>
                        </a:rPr>
                        <a:t>and</a:t>
                      </a: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r>
                        <a:rPr lang="ru-RU" sz="1300" b="1" dirty="0" err="1">
                          <a:effectLst/>
                          <a:latin typeface="Calibri" panose="020F0502020204030204" pitchFamily="34" charset="0"/>
                          <a:ea typeface="Calibri" panose="020F0502020204030204" pitchFamily="34" charset="0"/>
                          <a:cs typeface="Times New Roman" panose="02020603050405020304" pitchFamily="18" charset="0"/>
                        </a:rPr>
                        <a:t>older</a:t>
                      </a: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3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4 Apparatus</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2 Apparatus  by choice</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 Apparatus by choice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ru-RU" sz="1300" b="1" dirty="0">
                          <a:effectLst/>
                          <a:latin typeface="Calibri" panose="020F0502020204030204" pitchFamily="34" charset="0"/>
                          <a:ea typeface="Calibri" panose="020F0502020204030204" pitchFamily="34" charset="0"/>
                          <a:cs typeface="Times New Roman" panose="02020603050405020304" pitchFamily="18" charset="0"/>
                        </a:rPr>
                        <a:t>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According to FIG Seniors COP</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3688766"/>
                  </a:ext>
                </a:extLst>
              </a:tr>
            </a:tbl>
          </a:graphicData>
        </a:graphic>
      </p:graphicFrame>
      <p:sp>
        <p:nvSpPr>
          <p:cNvPr id="5" name="TextBox 4">
            <a:extLst>
              <a:ext uri="{FF2B5EF4-FFF2-40B4-BE49-F238E27FC236}">
                <a16:creationId xmlns:a16="http://schemas.microsoft.com/office/drawing/2014/main" id="{19A8B393-7394-475F-AB2C-7302B0CF4B36}"/>
              </a:ext>
            </a:extLst>
          </p:cNvPr>
          <p:cNvSpPr txBox="1"/>
          <p:nvPr/>
        </p:nvSpPr>
        <p:spPr>
          <a:xfrm>
            <a:off x="9419772" y="5958336"/>
            <a:ext cx="2423885" cy="646331"/>
          </a:xfrm>
          <a:prstGeom prst="rect">
            <a:avLst/>
          </a:prstGeom>
          <a:noFill/>
        </p:spPr>
        <p:txBody>
          <a:bodyPr wrap="square">
            <a:spAutoFit/>
          </a:bodyPr>
          <a:lstStyle/>
          <a:p>
            <a:r>
              <a:rPr lang="en-US" b="1" dirty="0"/>
              <a:t>Chief international judge </a:t>
            </a:r>
            <a:r>
              <a:rPr lang="en-US" b="1" dirty="0" err="1"/>
              <a:t>Eliso</a:t>
            </a:r>
            <a:r>
              <a:rPr lang="en-US" b="1" dirty="0"/>
              <a:t> </a:t>
            </a:r>
            <a:r>
              <a:rPr lang="en-US" b="1" dirty="0" err="1"/>
              <a:t>Bedoshvili</a:t>
            </a:r>
            <a:endParaRPr lang="ru-RU" b="1" dirty="0"/>
          </a:p>
        </p:txBody>
      </p:sp>
      <p:sp>
        <p:nvSpPr>
          <p:cNvPr id="6" name="TextBox 5">
            <a:extLst>
              <a:ext uri="{FF2B5EF4-FFF2-40B4-BE49-F238E27FC236}">
                <a16:creationId xmlns:a16="http://schemas.microsoft.com/office/drawing/2014/main" id="{8AB477F4-D178-4027-AD3B-0DFD2EF1B1C1}"/>
              </a:ext>
            </a:extLst>
          </p:cNvPr>
          <p:cNvSpPr txBox="1"/>
          <p:nvPr/>
        </p:nvSpPr>
        <p:spPr>
          <a:xfrm>
            <a:off x="348343" y="6081447"/>
            <a:ext cx="9027883" cy="523220"/>
          </a:xfrm>
          <a:prstGeom prst="rect">
            <a:avLst/>
          </a:prstGeom>
          <a:noFill/>
        </p:spPr>
        <p:txBody>
          <a:bodyPr wrap="square">
            <a:spAutoFit/>
          </a:bodyPr>
          <a:lstStyle/>
          <a:p>
            <a:pPr algn="ctr"/>
            <a:r>
              <a:rPr lang="en-US" sz="1400" b="1" dirty="0"/>
              <a:t>Gymnasts in B/P exercises must have all three difficulty groups, max three dance of 8 seconds, may include a series of 3 pre-acrobatic elements in the exercise (the same or different, but not repeated in other series, maximum 2 series.</a:t>
            </a:r>
          </a:p>
        </p:txBody>
      </p:sp>
    </p:spTree>
    <p:extLst>
      <p:ext uri="{BB962C8B-B14F-4D97-AF65-F5344CB8AC3E}">
        <p14:creationId xmlns:p14="http://schemas.microsoft.com/office/powerpoint/2010/main" val="116550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694B6BF5-EA07-D327-B6CA-0E2F5EB99D21}"/>
              </a:ext>
            </a:extLst>
          </p:cNvPr>
          <p:cNvGraphicFramePr>
            <a:graphicFrameLocks noGrp="1"/>
          </p:cNvGraphicFramePr>
          <p:nvPr>
            <p:extLst>
              <p:ext uri="{D42A27DB-BD31-4B8C-83A1-F6EECF244321}">
                <p14:modId xmlns:p14="http://schemas.microsoft.com/office/powerpoint/2010/main" val="2256373680"/>
              </p:ext>
            </p:extLst>
          </p:nvPr>
        </p:nvGraphicFramePr>
        <p:xfrm>
          <a:off x="276712" y="414750"/>
          <a:ext cx="5168660" cy="5313794"/>
        </p:xfrm>
        <a:graphic>
          <a:graphicData uri="http://schemas.openxmlformats.org/drawingml/2006/table">
            <a:tbl>
              <a:tblPr firstRow="1" firstCol="1" bandRow="1">
                <a:tableStyleId>{5C22544A-7EE6-4342-B048-85BDC9FD1C3A}</a:tableStyleId>
              </a:tblPr>
              <a:tblGrid>
                <a:gridCol w="1526545">
                  <a:extLst>
                    <a:ext uri="{9D8B030D-6E8A-4147-A177-3AD203B41FA5}">
                      <a16:colId xmlns:a16="http://schemas.microsoft.com/office/drawing/2014/main" val="3501713048"/>
                    </a:ext>
                  </a:extLst>
                </a:gridCol>
                <a:gridCol w="3642115">
                  <a:extLst>
                    <a:ext uri="{9D8B030D-6E8A-4147-A177-3AD203B41FA5}">
                      <a16:colId xmlns:a16="http://schemas.microsoft.com/office/drawing/2014/main" val="602456057"/>
                    </a:ext>
                  </a:extLst>
                </a:gridCol>
              </a:tblGrid>
              <a:tr h="996513">
                <a:tc gridSpan="2">
                  <a:txBody>
                    <a:bodyPr/>
                    <a:lstStyle/>
                    <a:p>
                      <a:pPr>
                        <a:lnSpc>
                          <a:spcPct val="107000"/>
                        </a:lnSpc>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ru-RU" sz="2000" b="1" dirty="0" err="1">
                          <a:effectLst/>
                          <a:latin typeface="Calibri" panose="020F0502020204030204" pitchFamily="34" charset="0"/>
                          <a:ea typeface="Calibri" panose="020F0502020204030204" pitchFamily="34" charset="0"/>
                          <a:cs typeface="Times New Roman" panose="02020603050405020304" pitchFamily="18" charset="0"/>
                        </a:rPr>
                        <a:t>Group</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r>
                        <a:rPr lang="ru-RU" sz="2000" b="1" dirty="0" err="1">
                          <a:effectLst/>
                          <a:latin typeface="Calibri" panose="020F0502020204030204" pitchFamily="34" charset="0"/>
                          <a:ea typeface="Calibri" panose="020F0502020204030204" pitchFamily="34" charset="0"/>
                          <a:cs typeface="Times New Roman" panose="02020603050405020304" pitchFamily="18" charset="0"/>
                        </a:rPr>
                        <a:t>Program</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val="838603354"/>
                  </a:ext>
                </a:extLst>
              </a:tr>
              <a:tr h="609970">
                <a:tc>
                  <a:txBody>
                    <a:bodyPr/>
                    <a:lstStyle/>
                    <a:p>
                      <a:pPr algn="ctr">
                        <a:lnSpc>
                          <a:spcPct val="107000"/>
                        </a:lnSpc>
                        <a:spcAft>
                          <a:spcPts val="0"/>
                        </a:spcAft>
                      </a:pPr>
                      <a:r>
                        <a:rPr lang="ru-RU" sz="1600" b="1" dirty="0">
                          <a:effectLst/>
                          <a:latin typeface="Calibri" panose="020F0502020204030204" pitchFamily="34" charset="0"/>
                          <a:ea typeface="Calibri" panose="020F0502020204030204" pitchFamily="34" charset="0"/>
                          <a:cs typeface="Times New Roman" panose="02020603050405020304" pitchFamily="18" charset="0"/>
                        </a:rPr>
                        <a:t>201</a:t>
                      </a:r>
                      <a:r>
                        <a:rPr lang="en-US" sz="1600" b="1" dirty="0">
                          <a:effectLst/>
                          <a:latin typeface="Calibri" panose="020F0502020204030204" pitchFamily="34" charset="0"/>
                          <a:ea typeface="Calibri" panose="020F0502020204030204" pitchFamily="34" charset="0"/>
                          <a:cs typeface="Times New Roman" panose="02020603050405020304" pitchFamily="18" charset="0"/>
                        </a:rPr>
                        <a:t>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W/A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616570"/>
                  </a:ext>
                </a:extLst>
              </a:tr>
              <a:tr h="458950">
                <a:tc>
                  <a:txBody>
                    <a:bodyPr/>
                    <a:lstStyle/>
                    <a:p>
                      <a:pPr algn="ctr">
                        <a:lnSpc>
                          <a:spcPct val="107000"/>
                        </a:lnSpc>
                        <a:spcAft>
                          <a:spcPts val="0"/>
                        </a:spcAft>
                      </a:pPr>
                      <a:r>
                        <a:rPr lang="ru-RU" sz="1600" b="1">
                          <a:effectLst/>
                          <a:latin typeface="Calibri" panose="020F0502020204030204" pitchFamily="34" charset="0"/>
                          <a:ea typeface="Calibri" panose="020F0502020204030204" pitchFamily="34" charset="0"/>
                          <a:cs typeface="Times New Roman" panose="02020603050405020304" pitchFamily="18" charset="0"/>
                        </a:rPr>
                        <a:t>201</a:t>
                      </a:r>
                      <a:r>
                        <a:rPr lang="en-US" sz="1600" b="1">
                          <a:effectLst/>
                          <a:latin typeface="Calibri" panose="020F0502020204030204" pitchFamily="34" charset="0"/>
                          <a:ea typeface="Calibri" panose="020F0502020204030204" pitchFamily="34" charset="0"/>
                          <a:cs typeface="Times New Roman" panose="02020603050405020304" pitchFamily="18" charset="0"/>
                        </a:rPr>
                        <a:t>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W/A</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5930500"/>
                  </a:ext>
                </a:extLst>
              </a:tr>
              <a:tr h="458950">
                <a:tc>
                  <a:txBody>
                    <a:bodyPr/>
                    <a:lstStyle/>
                    <a:p>
                      <a:pPr algn="ctr">
                        <a:lnSpc>
                          <a:spcPct val="107000"/>
                        </a:lnSpc>
                        <a:spcAft>
                          <a:spcPts val="0"/>
                        </a:spcAft>
                      </a:pPr>
                      <a:r>
                        <a:rPr lang="ru-RU" sz="1600" b="1">
                          <a:effectLst/>
                          <a:latin typeface="Calibri" panose="020F0502020204030204" pitchFamily="34" charset="0"/>
                          <a:ea typeface="Calibri" panose="020F0502020204030204" pitchFamily="34" charset="0"/>
                          <a:cs typeface="Times New Roman" panose="02020603050405020304" pitchFamily="18" charset="0"/>
                        </a:rPr>
                        <a:t>201</a:t>
                      </a:r>
                      <a:r>
                        <a:rPr lang="en-US" sz="1600" b="1">
                          <a:effectLst/>
                          <a:latin typeface="Calibri" panose="020F0502020204030204" pitchFamily="34" charset="0"/>
                          <a:ea typeface="Calibri" panose="020F0502020204030204" pitchFamily="34" charset="0"/>
                          <a:cs typeface="Times New Roman" panose="02020603050405020304" pitchFamily="18" charset="0"/>
                        </a:rPr>
                        <a:t>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W/A</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0197846"/>
                  </a:ext>
                </a:extLst>
              </a:tr>
              <a:tr h="458950">
                <a:tc>
                  <a:txBody>
                    <a:bodyPr/>
                    <a:lstStyle/>
                    <a:p>
                      <a:pPr algn="ct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2014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W/A</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6619591"/>
                  </a:ext>
                </a:extLst>
              </a:tr>
              <a:tr h="470201">
                <a:tc>
                  <a:txBody>
                    <a:bodyPr/>
                    <a:lstStyle/>
                    <a:p>
                      <a:pPr algn="ct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2013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W/A</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0250799"/>
                  </a:ext>
                </a:extLst>
              </a:tr>
              <a:tr h="458950">
                <a:tc>
                  <a:txBody>
                    <a:bodyPr/>
                    <a:lstStyle/>
                    <a:p>
                      <a:pPr algn="ctr">
                        <a:lnSpc>
                          <a:spcPct val="107000"/>
                        </a:lnSpc>
                        <a:spcAft>
                          <a:spcPts val="0"/>
                        </a:spcAft>
                      </a:pPr>
                      <a:r>
                        <a:rPr lang="ru-RU" sz="1600" b="1">
                          <a:effectLst/>
                          <a:latin typeface="Calibri" panose="020F0502020204030204" pitchFamily="34" charset="0"/>
                          <a:ea typeface="Calibri" panose="020F0502020204030204" pitchFamily="34" charset="0"/>
                          <a:cs typeface="Times New Roman" panose="02020603050405020304" pitchFamily="18" charset="0"/>
                        </a:rPr>
                        <a:t>2012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1 App. by choosing (5 Hoop or 5 Balls)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3746789"/>
                  </a:ext>
                </a:extLst>
              </a:tr>
              <a:tr h="458950">
                <a:tc>
                  <a:txBody>
                    <a:bodyPr/>
                    <a:lstStyle/>
                    <a:p>
                      <a:pPr algn="ctr">
                        <a:lnSpc>
                          <a:spcPct val="107000"/>
                        </a:lnSpc>
                        <a:spcAft>
                          <a:spcPts val="0"/>
                        </a:spcAft>
                      </a:pPr>
                      <a:r>
                        <a:rPr lang="ru-RU" sz="1600" b="1">
                          <a:effectLst/>
                          <a:latin typeface="Calibri" panose="020F0502020204030204" pitchFamily="34" charset="0"/>
                          <a:ea typeface="Calibri" panose="020F0502020204030204" pitchFamily="34" charset="0"/>
                          <a:cs typeface="Times New Roman" panose="02020603050405020304" pitchFamily="18" charset="0"/>
                        </a:rPr>
                        <a:t>2011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1 App. by choosing (5 Hoop or 5 Clubs)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3791772"/>
                  </a:ext>
                </a:extLst>
              </a:tr>
              <a:tr h="483410">
                <a:tc>
                  <a:txBody>
                    <a:bodyPr/>
                    <a:lstStyle/>
                    <a:p>
                      <a:pPr algn="ct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2010</a:t>
                      </a:r>
                      <a:r>
                        <a:rPr lang="ru-RU" sz="1600" b="1">
                          <a:effectLst/>
                          <a:latin typeface="Calibri" panose="020F0502020204030204" pitchFamily="34" charset="0"/>
                          <a:ea typeface="Calibri" panose="020F0502020204030204" pitchFamily="34" charset="0"/>
                          <a:cs typeface="Times New Roman" panose="02020603050405020304" pitchFamily="18" charset="0"/>
                        </a:rPr>
                        <a:t>-200</a:t>
                      </a:r>
                      <a:r>
                        <a:rPr lang="en-US" sz="1600" b="1">
                          <a:effectLst/>
                          <a:latin typeface="Calibri" panose="020F0502020204030204" pitchFamily="34" charset="0"/>
                          <a:ea typeface="Calibri" panose="020F0502020204030204" pitchFamily="34" charset="0"/>
                          <a:cs typeface="Times New Roman" panose="02020603050405020304" pitchFamily="18" charset="0"/>
                        </a:rPr>
                        <a:t>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b="1" dirty="0">
                          <a:effectLst/>
                          <a:latin typeface="Calibri" panose="020F0502020204030204" pitchFamily="34" charset="0"/>
                          <a:ea typeface="Calibri" panose="020F0502020204030204" pitchFamily="34" charset="0"/>
                          <a:cs typeface="Times New Roman" panose="02020603050405020304" pitchFamily="18" charset="0"/>
                        </a:rPr>
                        <a:t>(5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Hoop </a:t>
                      </a:r>
                      <a:r>
                        <a:rPr lang="ru-RU" sz="1600" b="1" dirty="0">
                          <a:effectLst/>
                          <a:latin typeface="Calibri" panose="020F0502020204030204" pitchFamily="34" charset="0"/>
                          <a:ea typeface="Calibri" panose="020F0502020204030204" pitchFamily="34" charset="0"/>
                          <a:cs typeface="Times New Roman" panose="02020603050405020304" pitchFamily="18" charset="0"/>
                        </a:rPr>
                        <a:t>/ 5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Club</a:t>
                      </a:r>
                      <a:r>
                        <a:rPr lang="ru-RU" sz="1600" b="1" dirty="0">
                          <a:effectLst/>
                          <a:latin typeface="Calibri" panose="020F0502020204030204" pitchFamily="34" charset="0"/>
                          <a:ea typeface="Calibri" panose="020F0502020204030204" pitchFamily="34" charset="0"/>
                          <a:cs typeface="Times New Roman" panose="02020603050405020304" pitchFamily="18" charset="0"/>
                        </a:rPr>
                        <a:t>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2034737"/>
                  </a:ext>
                </a:extLst>
              </a:tr>
              <a:tr h="458950">
                <a:tc>
                  <a:txBody>
                    <a:bodyPr/>
                    <a:lstStyle/>
                    <a:p>
                      <a:pPr algn="ctr">
                        <a:lnSpc>
                          <a:spcPct val="107000"/>
                        </a:lnSpc>
                        <a:spcAft>
                          <a:spcPts val="0"/>
                        </a:spcAft>
                      </a:pPr>
                      <a:r>
                        <a:rPr lang="ru-RU" sz="1600" b="1">
                          <a:effectLst/>
                          <a:latin typeface="Calibri" panose="020F0502020204030204" pitchFamily="34" charset="0"/>
                          <a:ea typeface="Calibri" panose="020F0502020204030204" pitchFamily="34" charset="0"/>
                          <a:cs typeface="Times New Roman" panose="02020603050405020304" pitchFamily="18" charset="0"/>
                        </a:rPr>
                        <a:t>2008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b="1" dirty="0">
                          <a:effectLst/>
                          <a:latin typeface="Calibri" panose="020F0502020204030204" pitchFamily="34" charset="0"/>
                          <a:ea typeface="Calibri" panose="020F0502020204030204" pitchFamily="34" charset="0"/>
                          <a:cs typeface="Times New Roman" panose="02020603050405020304" pitchFamily="18" charset="0"/>
                        </a:rPr>
                        <a:t>5 </a:t>
                      </a:r>
                      <a:r>
                        <a:rPr lang="ru-RU" sz="1600" b="1" dirty="0" err="1">
                          <a:effectLst/>
                          <a:latin typeface="Calibri" panose="020F0502020204030204" pitchFamily="34" charset="0"/>
                          <a:ea typeface="Calibri" panose="020F0502020204030204" pitchFamily="34" charset="0"/>
                          <a:cs typeface="Times New Roman" panose="02020603050405020304" pitchFamily="18" charset="0"/>
                        </a:rPr>
                        <a:t>Hoop</a:t>
                      </a:r>
                      <a:r>
                        <a:rPr lang="ru-RU" sz="1600" b="1" dirty="0">
                          <a:effectLst/>
                          <a:latin typeface="Calibri" panose="020F0502020204030204" pitchFamily="34" charset="0"/>
                          <a:ea typeface="Calibri" panose="020F0502020204030204" pitchFamily="34" charset="0"/>
                          <a:cs typeface="Times New Roman" panose="02020603050405020304" pitchFamily="18" charset="0"/>
                        </a:rPr>
                        <a:t> / 3 </a:t>
                      </a:r>
                      <a:r>
                        <a:rPr lang="ru-RU" sz="1600" b="1" dirty="0" err="1">
                          <a:effectLst/>
                          <a:latin typeface="Calibri" panose="020F0502020204030204" pitchFamily="34" charset="0"/>
                          <a:ea typeface="Calibri" panose="020F0502020204030204" pitchFamily="34" charset="0"/>
                          <a:cs typeface="Times New Roman" panose="02020603050405020304" pitchFamily="18" charset="0"/>
                        </a:rPr>
                        <a:t>Ribbons</a:t>
                      </a:r>
                      <a:r>
                        <a:rPr lang="ru-RU" sz="1600" b="1" dirty="0">
                          <a:effectLst/>
                          <a:latin typeface="Calibri" panose="020F0502020204030204" pitchFamily="34" charset="0"/>
                          <a:ea typeface="Calibri" panose="020F0502020204030204" pitchFamily="34" charset="0"/>
                          <a:cs typeface="Times New Roman" panose="02020603050405020304" pitchFamily="18" charset="0"/>
                        </a:rPr>
                        <a:t> + 2 </a:t>
                      </a:r>
                      <a:r>
                        <a:rPr lang="ru-RU" sz="1600" b="1" dirty="0" err="1">
                          <a:effectLst/>
                          <a:latin typeface="Calibri" panose="020F0502020204030204" pitchFamily="34" charset="0"/>
                          <a:ea typeface="Calibri" panose="020F0502020204030204" pitchFamily="34" charset="0"/>
                          <a:cs typeface="Times New Roman" panose="02020603050405020304" pitchFamily="18" charset="0"/>
                        </a:rPr>
                        <a:t>Balls</a:t>
                      </a:r>
                      <a:r>
                        <a:rPr lang="ru-RU"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6185942"/>
                  </a:ext>
                </a:extLst>
              </a:tr>
            </a:tbl>
          </a:graphicData>
        </a:graphic>
      </p:graphicFrame>
      <p:cxnSp>
        <p:nvCxnSpPr>
          <p:cNvPr id="5" name="Прямая соединительная линия 4">
            <a:extLst>
              <a:ext uri="{FF2B5EF4-FFF2-40B4-BE49-F238E27FC236}">
                <a16:creationId xmlns:a16="http://schemas.microsoft.com/office/drawing/2014/main" id="{63550D31-2378-4BBC-8CB3-2125A132BD5D}"/>
              </a:ext>
            </a:extLst>
          </p:cNvPr>
          <p:cNvCxnSpPr>
            <a:cxnSpLocks/>
          </p:cNvCxnSpPr>
          <p:nvPr/>
        </p:nvCxnSpPr>
        <p:spPr>
          <a:xfrm>
            <a:off x="5457371" y="312077"/>
            <a:ext cx="64733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E33B37B1-8134-457D-B6F6-DA547E8B470B}"/>
              </a:ext>
            </a:extLst>
          </p:cNvPr>
          <p:cNvCxnSpPr>
            <a:cxnSpLocks/>
          </p:cNvCxnSpPr>
          <p:nvPr/>
        </p:nvCxnSpPr>
        <p:spPr>
          <a:xfrm>
            <a:off x="11930743" y="312077"/>
            <a:ext cx="0" cy="5396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C035F755-3223-4D13-89FE-D8232F133CA2}"/>
              </a:ext>
            </a:extLst>
          </p:cNvPr>
          <p:cNvCxnSpPr>
            <a:cxnSpLocks/>
          </p:cNvCxnSpPr>
          <p:nvPr/>
        </p:nvCxnSpPr>
        <p:spPr>
          <a:xfrm flipH="1">
            <a:off x="5457369" y="937970"/>
            <a:ext cx="647337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09C4B62-877B-452A-9638-C9AB4D5F6B32}"/>
              </a:ext>
            </a:extLst>
          </p:cNvPr>
          <p:cNvSpPr txBox="1"/>
          <p:nvPr/>
        </p:nvSpPr>
        <p:spPr>
          <a:xfrm>
            <a:off x="6141169" y="414750"/>
            <a:ext cx="5492868" cy="523220"/>
          </a:xfrm>
          <a:prstGeom prst="rect">
            <a:avLst/>
          </a:prstGeom>
          <a:noFill/>
        </p:spPr>
        <p:txBody>
          <a:bodyPr wrap="square">
            <a:spAutoFit/>
          </a:bodyPr>
          <a:lstStyle/>
          <a:p>
            <a:r>
              <a:rPr lang="en-US" sz="2800" b="1" dirty="0"/>
              <a:t>Payment and  Banking Requisites</a:t>
            </a:r>
            <a:endParaRPr lang="ru-RU" sz="2800" b="1" dirty="0"/>
          </a:p>
        </p:txBody>
      </p:sp>
      <p:sp>
        <p:nvSpPr>
          <p:cNvPr id="15" name="TextBox 14">
            <a:extLst>
              <a:ext uri="{FF2B5EF4-FFF2-40B4-BE49-F238E27FC236}">
                <a16:creationId xmlns:a16="http://schemas.microsoft.com/office/drawing/2014/main" id="{EEBD5FBE-F597-4E53-B5D9-A9CDDBA84787}"/>
              </a:ext>
            </a:extLst>
          </p:cNvPr>
          <p:cNvSpPr txBox="1"/>
          <p:nvPr/>
        </p:nvSpPr>
        <p:spPr>
          <a:xfrm>
            <a:off x="5547452" y="1018540"/>
            <a:ext cx="6086585" cy="2369880"/>
          </a:xfrm>
          <a:prstGeom prst="rect">
            <a:avLst/>
          </a:prstGeom>
          <a:noFill/>
        </p:spPr>
        <p:txBody>
          <a:bodyPr wrap="square">
            <a:spAutoFit/>
          </a:bodyPr>
          <a:lstStyle/>
          <a:p>
            <a:r>
              <a:rPr lang="en-US" sz="1600" b="1" dirty="0"/>
              <a:t>Payment is made using bank details or money transfer  in the name of  DZAGOEVA  </a:t>
            </a:r>
            <a:r>
              <a:rPr lang="en-US" sz="1600" b="1"/>
              <a:t>MADONA           All </a:t>
            </a:r>
            <a:r>
              <a:rPr lang="en-US" sz="1600" b="1" dirty="0"/>
              <a:t>transfers are in euro.     </a:t>
            </a:r>
            <a:r>
              <a:rPr lang="en-US" sz="1600" b="1" dirty="0">
                <a:highlight>
                  <a:srgbClr val="FFFF00"/>
                </a:highlight>
              </a:rPr>
              <a:t>    </a:t>
            </a:r>
          </a:p>
          <a:p>
            <a:r>
              <a:rPr lang="ka-GE" sz="1600" b="1" dirty="0"/>
              <a:t>            </a:t>
            </a:r>
            <a:r>
              <a:rPr lang="en-US" sz="1600" b="1" dirty="0"/>
              <a:t>don't send SHARE method</a:t>
            </a:r>
          </a:p>
          <a:p>
            <a:endParaRPr lang="en-US" b="1" dirty="0">
              <a:highlight>
                <a:srgbClr val="FFFF00"/>
              </a:highlight>
            </a:endParaRPr>
          </a:p>
          <a:p>
            <a:r>
              <a:rPr lang="en-US" sz="1600" b="1" dirty="0"/>
              <a:t>Bank details  For participation entry fee:</a:t>
            </a:r>
          </a:p>
          <a:p>
            <a:r>
              <a:rPr lang="en-US" sz="1600" b="1" dirty="0"/>
              <a:t> BENEFICIARY'S BANK:  Bank of Georgia</a:t>
            </a:r>
            <a:r>
              <a:rPr lang="ka-GE" sz="1600" b="1" dirty="0"/>
              <a:t> ,  </a:t>
            </a:r>
            <a:r>
              <a:rPr lang="en-US" sz="1600" b="1" dirty="0"/>
              <a:t>SWIFT: BAGAGE22</a:t>
            </a:r>
          </a:p>
          <a:p>
            <a:r>
              <a:rPr lang="en-US" sz="1600" b="1" dirty="0"/>
              <a:t> </a:t>
            </a:r>
            <a:r>
              <a:rPr lang="en-US" sz="1600" b="1" dirty="0" err="1"/>
              <a:t>Adress</a:t>
            </a:r>
            <a:r>
              <a:rPr lang="en-US" sz="1600" b="1" dirty="0"/>
              <a:t>: Gagarina 29a Tbilisi 0160, Georgia</a:t>
            </a:r>
          </a:p>
          <a:p>
            <a:r>
              <a:rPr lang="en-US" sz="1600" b="1" dirty="0"/>
              <a:t>BEN'S Account:  GE83BG0000000821761200</a:t>
            </a:r>
          </a:p>
          <a:p>
            <a:r>
              <a:rPr lang="en-US" sz="1600" b="1" dirty="0"/>
              <a:t>NAME OF BENEFICIARY:   </a:t>
            </a:r>
            <a:r>
              <a:rPr lang="en-US" b="1" dirty="0"/>
              <a:t>MADONA DZAGOEVA </a:t>
            </a:r>
          </a:p>
        </p:txBody>
      </p:sp>
      <p:pic>
        <p:nvPicPr>
          <p:cNvPr id="23" name="Рисунок 22">
            <a:extLst>
              <a:ext uri="{FF2B5EF4-FFF2-40B4-BE49-F238E27FC236}">
                <a16:creationId xmlns:a16="http://schemas.microsoft.com/office/drawing/2014/main" id="{064445ED-0D03-4040-9A2F-C88ABDD825D6}"/>
              </a:ext>
            </a:extLst>
          </p:cNvPr>
          <p:cNvPicPr>
            <a:picLocks noChangeAspect="1"/>
          </p:cNvPicPr>
          <p:nvPr/>
        </p:nvPicPr>
        <p:blipFill>
          <a:blip r:embed="rId2"/>
          <a:stretch>
            <a:fillRect/>
          </a:stretch>
        </p:blipFill>
        <p:spPr>
          <a:xfrm flipH="1">
            <a:off x="5881721" y="1526365"/>
            <a:ext cx="259447" cy="259447"/>
          </a:xfrm>
          <a:prstGeom prst="rect">
            <a:avLst/>
          </a:prstGeom>
        </p:spPr>
      </p:pic>
      <p:sp>
        <p:nvSpPr>
          <p:cNvPr id="12" name="TextBox 11">
            <a:extLst>
              <a:ext uri="{FF2B5EF4-FFF2-40B4-BE49-F238E27FC236}">
                <a16:creationId xmlns:a16="http://schemas.microsoft.com/office/drawing/2014/main" id="{4FA3B574-CFA9-490F-94E5-7E44E0501AF6}"/>
              </a:ext>
            </a:extLst>
          </p:cNvPr>
          <p:cNvSpPr txBox="1"/>
          <p:nvPr/>
        </p:nvSpPr>
        <p:spPr>
          <a:xfrm>
            <a:off x="5535455" y="3954114"/>
            <a:ext cx="6098582" cy="1323439"/>
          </a:xfrm>
          <a:prstGeom prst="rect">
            <a:avLst/>
          </a:prstGeom>
          <a:noFill/>
        </p:spPr>
        <p:txBody>
          <a:bodyPr wrap="square">
            <a:spAutoFit/>
          </a:bodyPr>
          <a:lstStyle/>
          <a:p>
            <a:r>
              <a:rPr lang="en-US" sz="1600" b="1" dirty="0"/>
              <a:t>Bank details for hotel payments:</a:t>
            </a:r>
          </a:p>
          <a:p>
            <a:r>
              <a:rPr lang="en-US" sz="1600" b="1" dirty="0"/>
              <a:t>BENEFICIARY'S BANK:</a:t>
            </a:r>
            <a:r>
              <a:rPr lang="ka-GE" sz="1600" b="1" dirty="0"/>
              <a:t>  </a:t>
            </a:r>
            <a:r>
              <a:rPr lang="en-US" sz="1600" b="1" dirty="0"/>
              <a:t> JSC TBC Bank</a:t>
            </a:r>
            <a:r>
              <a:rPr lang="ka-GE" sz="1600" b="1" dirty="0"/>
              <a:t> ,</a:t>
            </a:r>
            <a:r>
              <a:rPr lang="en-US" sz="1600" b="1" dirty="0"/>
              <a:t>SWIFT: TBCBGE22</a:t>
            </a:r>
          </a:p>
          <a:p>
            <a:r>
              <a:rPr lang="fi-FI" sz="1600" b="1" dirty="0"/>
              <a:t>Adress:   K. Marjanishvili St. 7, Tbilis</a:t>
            </a:r>
            <a:endParaRPr lang="en-US" sz="1600" b="1" dirty="0"/>
          </a:p>
          <a:p>
            <a:r>
              <a:rPr lang="en-US" sz="1600" b="1" dirty="0"/>
              <a:t>BEN'S Account:    GE65 TB70 1834 5064 3000 89</a:t>
            </a:r>
          </a:p>
          <a:p>
            <a:r>
              <a:rPr lang="en-US" sz="1600" b="1" dirty="0"/>
              <a:t>NAME OF BENEFICIARY:   MADONA DZAGOEVA</a:t>
            </a:r>
            <a:endParaRPr lang="ru-RU" sz="1600" b="1" dirty="0"/>
          </a:p>
        </p:txBody>
      </p:sp>
      <p:cxnSp>
        <p:nvCxnSpPr>
          <p:cNvPr id="6" name="Прямая соединительная линия 5">
            <a:extLst>
              <a:ext uri="{FF2B5EF4-FFF2-40B4-BE49-F238E27FC236}">
                <a16:creationId xmlns:a16="http://schemas.microsoft.com/office/drawing/2014/main" id="{62E82385-0C8E-48AA-9AB3-E9AB8741E76F}"/>
              </a:ext>
            </a:extLst>
          </p:cNvPr>
          <p:cNvCxnSpPr>
            <a:cxnSpLocks/>
          </p:cNvCxnSpPr>
          <p:nvPr/>
        </p:nvCxnSpPr>
        <p:spPr>
          <a:xfrm>
            <a:off x="5457369" y="3880862"/>
            <a:ext cx="649182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1ED7EBB7-3294-4632-8423-E3C3B10D0424}"/>
              </a:ext>
            </a:extLst>
          </p:cNvPr>
          <p:cNvCxnSpPr>
            <a:cxnSpLocks/>
          </p:cNvCxnSpPr>
          <p:nvPr/>
        </p:nvCxnSpPr>
        <p:spPr>
          <a:xfrm flipV="1">
            <a:off x="5457369" y="1980030"/>
            <a:ext cx="649182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60BD141E-80FE-4ED2-BE09-E6DC80BF505D}"/>
              </a:ext>
            </a:extLst>
          </p:cNvPr>
          <p:cNvCxnSpPr>
            <a:cxnSpLocks/>
          </p:cNvCxnSpPr>
          <p:nvPr/>
        </p:nvCxnSpPr>
        <p:spPr>
          <a:xfrm flipH="1">
            <a:off x="5457370" y="5708440"/>
            <a:ext cx="6491823" cy="201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560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a:extLst>
              <a:ext uri="{FF2B5EF4-FFF2-40B4-BE49-F238E27FC236}">
                <a16:creationId xmlns:a16="http://schemas.microsoft.com/office/drawing/2014/main" id="{19D7A76C-1DCF-4122-AFFF-4138119C6708}"/>
              </a:ext>
            </a:extLst>
          </p:cNvPr>
          <p:cNvCxnSpPr/>
          <p:nvPr/>
        </p:nvCxnSpPr>
        <p:spPr>
          <a:xfrm>
            <a:off x="145143" y="159657"/>
            <a:ext cx="11887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14C3B2-517E-4501-AB82-F3EA81E63C20}"/>
              </a:ext>
            </a:extLst>
          </p:cNvPr>
          <p:cNvSpPr txBox="1"/>
          <p:nvPr/>
        </p:nvSpPr>
        <p:spPr>
          <a:xfrm>
            <a:off x="3657599" y="272534"/>
            <a:ext cx="6096000" cy="461665"/>
          </a:xfrm>
          <a:prstGeom prst="rect">
            <a:avLst/>
          </a:prstGeom>
          <a:noFill/>
        </p:spPr>
        <p:txBody>
          <a:bodyPr wrap="square">
            <a:spAutoFit/>
          </a:bodyPr>
          <a:lstStyle/>
          <a:p>
            <a:r>
              <a:rPr lang="en-US" sz="2400" b="1" dirty="0"/>
              <a:t>Special tour from the organizers</a:t>
            </a:r>
            <a:r>
              <a:rPr lang="en-US" b="1" dirty="0"/>
              <a:t> </a:t>
            </a:r>
            <a:endParaRPr lang="ru-RU" dirty="0"/>
          </a:p>
        </p:txBody>
      </p:sp>
      <p:cxnSp>
        <p:nvCxnSpPr>
          <p:cNvPr id="9" name="Прямая соединительная линия 8">
            <a:extLst>
              <a:ext uri="{FF2B5EF4-FFF2-40B4-BE49-F238E27FC236}">
                <a16:creationId xmlns:a16="http://schemas.microsoft.com/office/drawing/2014/main" id="{BB378C88-7A0D-41C3-B51B-F35D238F7492}"/>
              </a:ext>
            </a:extLst>
          </p:cNvPr>
          <p:cNvCxnSpPr>
            <a:cxnSpLocks/>
          </p:cNvCxnSpPr>
          <p:nvPr/>
        </p:nvCxnSpPr>
        <p:spPr>
          <a:xfrm>
            <a:off x="145143" y="734199"/>
            <a:ext cx="1188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5238E62B-8A2B-41B9-8C47-4F4F47CF1759}"/>
              </a:ext>
            </a:extLst>
          </p:cNvPr>
          <p:cNvCxnSpPr>
            <a:cxnSpLocks/>
          </p:cNvCxnSpPr>
          <p:nvPr/>
        </p:nvCxnSpPr>
        <p:spPr>
          <a:xfrm>
            <a:off x="145143" y="159657"/>
            <a:ext cx="0" cy="6538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5812475E-16C2-4B96-9B77-B3F31DE6B0CB}"/>
              </a:ext>
            </a:extLst>
          </p:cNvPr>
          <p:cNvCxnSpPr/>
          <p:nvPr/>
        </p:nvCxnSpPr>
        <p:spPr>
          <a:xfrm>
            <a:off x="12032343" y="159657"/>
            <a:ext cx="0" cy="6516914"/>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D2D6E038-ABB6-402D-B194-0E36020C2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50" y="816424"/>
            <a:ext cx="2805725" cy="1638660"/>
          </a:xfrm>
          <a:prstGeom prst="rect">
            <a:avLst/>
          </a:prstGeom>
          <a:ln>
            <a:noFill/>
          </a:ln>
          <a:effectLst>
            <a:softEdge rad="112500"/>
          </a:effectLst>
        </p:spPr>
      </p:pic>
      <p:cxnSp>
        <p:nvCxnSpPr>
          <p:cNvPr id="17" name="Прямая соединительная линия 16">
            <a:extLst>
              <a:ext uri="{FF2B5EF4-FFF2-40B4-BE49-F238E27FC236}">
                <a16:creationId xmlns:a16="http://schemas.microsoft.com/office/drawing/2014/main" id="{586C20C2-C30C-44E2-997C-B7657059CDBE}"/>
              </a:ext>
            </a:extLst>
          </p:cNvPr>
          <p:cNvCxnSpPr/>
          <p:nvPr/>
        </p:nvCxnSpPr>
        <p:spPr>
          <a:xfrm>
            <a:off x="145143" y="2612571"/>
            <a:ext cx="1188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Рисунок 17">
            <a:extLst>
              <a:ext uri="{FF2B5EF4-FFF2-40B4-BE49-F238E27FC236}">
                <a16:creationId xmlns:a16="http://schemas.microsoft.com/office/drawing/2014/main" id="{F7CCFF5A-DC32-4EC3-9FCC-C90CB899D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92" y="2735068"/>
            <a:ext cx="2810290" cy="1845065"/>
          </a:xfrm>
          <a:prstGeom prst="rect">
            <a:avLst/>
          </a:prstGeom>
          <a:ln>
            <a:noFill/>
          </a:ln>
          <a:effectLst>
            <a:softEdge rad="112500"/>
          </a:effectLst>
        </p:spPr>
      </p:pic>
      <p:pic>
        <p:nvPicPr>
          <p:cNvPr id="19" name="Рисунок 18">
            <a:extLst>
              <a:ext uri="{FF2B5EF4-FFF2-40B4-BE49-F238E27FC236}">
                <a16:creationId xmlns:a16="http://schemas.microsoft.com/office/drawing/2014/main" id="{07651609-D865-4045-9A33-A46DFBF37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8040" y="833552"/>
            <a:ext cx="2428651" cy="1677078"/>
          </a:xfrm>
          <a:prstGeom prst="rect">
            <a:avLst/>
          </a:prstGeom>
          <a:ln>
            <a:noFill/>
          </a:ln>
          <a:effectLst>
            <a:softEdge rad="112500"/>
          </a:effectLst>
        </p:spPr>
      </p:pic>
      <p:pic>
        <p:nvPicPr>
          <p:cNvPr id="20" name="Рисунок 19">
            <a:extLst>
              <a:ext uri="{FF2B5EF4-FFF2-40B4-BE49-F238E27FC236}">
                <a16:creationId xmlns:a16="http://schemas.microsoft.com/office/drawing/2014/main" id="{0921B46D-4EF8-44F5-A4BF-EF42AE8C81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8901" y="2701222"/>
            <a:ext cx="2428649" cy="1830629"/>
          </a:xfrm>
          <a:prstGeom prst="rect">
            <a:avLst/>
          </a:prstGeom>
          <a:ln>
            <a:noFill/>
          </a:ln>
          <a:effectLst>
            <a:softEdge rad="112500"/>
          </a:effectLst>
        </p:spPr>
      </p:pic>
      <p:cxnSp>
        <p:nvCxnSpPr>
          <p:cNvPr id="22" name="Прямая соединительная линия 21">
            <a:extLst>
              <a:ext uri="{FF2B5EF4-FFF2-40B4-BE49-F238E27FC236}">
                <a16:creationId xmlns:a16="http://schemas.microsoft.com/office/drawing/2014/main" id="{15D72600-BEA6-462B-AE83-94DA372FB268}"/>
              </a:ext>
            </a:extLst>
          </p:cNvPr>
          <p:cNvCxnSpPr/>
          <p:nvPr/>
        </p:nvCxnSpPr>
        <p:spPr>
          <a:xfrm>
            <a:off x="145143" y="4580133"/>
            <a:ext cx="11916226"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Рисунок 22">
            <a:extLst>
              <a:ext uri="{FF2B5EF4-FFF2-40B4-BE49-F238E27FC236}">
                <a16:creationId xmlns:a16="http://schemas.microsoft.com/office/drawing/2014/main" id="{EA914C72-F18A-4451-AF1F-397449EEA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253" y="5059797"/>
            <a:ext cx="1710423" cy="1481351"/>
          </a:xfrm>
          <a:prstGeom prst="rect">
            <a:avLst/>
          </a:prstGeom>
        </p:spPr>
      </p:pic>
      <p:cxnSp>
        <p:nvCxnSpPr>
          <p:cNvPr id="25" name="Прямая соединительная линия 24">
            <a:extLst>
              <a:ext uri="{FF2B5EF4-FFF2-40B4-BE49-F238E27FC236}">
                <a16:creationId xmlns:a16="http://schemas.microsoft.com/office/drawing/2014/main" id="{E17C1937-2E31-4164-8794-AF6AE364D5FC}"/>
              </a:ext>
            </a:extLst>
          </p:cNvPr>
          <p:cNvCxnSpPr/>
          <p:nvPr/>
        </p:nvCxnSpPr>
        <p:spPr>
          <a:xfrm flipV="1">
            <a:off x="130630" y="6676571"/>
            <a:ext cx="11916227" cy="2177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96BBB33-98D3-4EBD-A6F8-028C5D3EA6A4}"/>
              </a:ext>
            </a:extLst>
          </p:cNvPr>
          <p:cNvSpPr txBox="1"/>
          <p:nvPr/>
        </p:nvSpPr>
        <p:spPr>
          <a:xfrm>
            <a:off x="3116388" y="1111908"/>
            <a:ext cx="6096000" cy="1015663"/>
          </a:xfrm>
          <a:prstGeom prst="rect">
            <a:avLst/>
          </a:prstGeom>
          <a:noFill/>
        </p:spPr>
        <p:txBody>
          <a:bodyPr wrap="square">
            <a:spAutoFit/>
          </a:bodyPr>
          <a:lstStyle/>
          <a:p>
            <a:r>
              <a:rPr lang="en-US" sz="2000" b="1" dirty="0"/>
              <a:t>1-day tour in Kakheti - </a:t>
            </a:r>
            <a:r>
              <a:rPr lang="en-US" sz="2000" b="1" dirty="0" err="1"/>
              <a:t>Sighnaghi</a:t>
            </a:r>
            <a:r>
              <a:rPr lang="en-US" sz="2000" b="1" dirty="0"/>
              <a:t> </a:t>
            </a:r>
            <a:r>
              <a:rPr lang="en-US" sz="2000" b="1" dirty="0" err="1"/>
              <a:t>Bodbe</a:t>
            </a:r>
            <a:endParaRPr lang="en-US" sz="2000" b="1" dirty="0"/>
          </a:p>
          <a:p>
            <a:r>
              <a:rPr lang="en-US" sz="2000" b="1" dirty="0"/>
              <a:t>Wine tour of Kakheti</a:t>
            </a:r>
            <a:r>
              <a:rPr lang="ru-RU" sz="2000" b="1" dirty="0"/>
              <a:t> </a:t>
            </a:r>
            <a:r>
              <a:rPr lang="en-US" sz="2000" b="1" dirty="0"/>
              <a:t>(for adults).</a:t>
            </a:r>
          </a:p>
          <a:p>
            <a:r>
              <a:rPr lang="en-US" sz="2000" b="1" dirty="0"/>
              <a:t>(including transport, guide, lunch) 45 euros per person</a:t>
            </a:r>
            <a:endParaRPr lang="ru-RU" sz="2000" b="1" dirty="0"/>
          </a:p>
        </p:txBody>
      </p:sp>
      <p:sp>
        <p:nvSpPr>
          <p:cNvPr id="30" name="TextBox 29">
            <a:extLst>
              <a:ext uri="{FF2B5EF4-FFF2-40B4-BE49-F238E27FC236}">
                <a16:creationId xmlns:a16="http://schemas.microsoft.com/office/drawing/2014/main" id="{9F4376F1-F6A4-4F09-B202-7DF187DD484B}"/>
              </a:ext>
            </a:extLst>
          </p:cNvPr>
          <p:cNvSpPr txBox="1"/>
          <p:nvPr/>
        </p:nvSpPr>
        <p:spPr>
          <a:xfrm>
            <a:off x="3147249" y="2907693"/>
            <a:ext cx="6096000" cy="1323439"/>
          </a:xfrm>
          <a:prstGeom prst="rect">
            <a:avLst/>
          </a:prstGeom>
          <a:noFill/>
        </p:spPr>
        <p:txBody>
          <a:bodyPr wrap="square">
            <a:spAutoFit/>
          </a:bodyPr>
          <a:lstStyle/>
          <a:p>
            <a:r>
              <a:rPr lang="en-US" sz="2000" b="1" dirty="0"/>
              <a:t>1-day tour to </a:t>
            </a:r>
            <a:r>
              <a:rPr lang="en-US" sz="2000" b="1" dirty="0" err="1"/>
              <a:t>Kazbegi</a:t>
            </a:r>
            <a:r>
              <a:rPr lang="en-US" sz="2000" b="1" dirty="0"/>
              <a:t> (</a:t>
            </a:r>
            <a:r>
              <a:rPr lang="en-US" sz="2000" b="1" dirty="0" err="1"/>
              <a:t>Gergeti</a:t>
            </a:r>
            <a:r>
              <a:rPr lang="en-US" sz="2000" b="1" dirty="0"/>
              <a:t> Church, </a:t>
            </a:r>
            <a:r>
              <a:rPr lang="en-US" sz="2000" b="1" dirty="0" err="1"/>
              <a:t>Gudauri</a:t>
            </a:r>
            <a:r>
              <a:rPr lang="en-US" sz="2000" b="1" dirty="0"/>
              <a:t>, </a:t>
            </a:r>
            <a:r>
              <a:rPr lang="en-US" sz="2000" b="1" dirty="0" err="1"/>
              <a:t>Ananuri</a:t>
            </a:r>
            <a:r>
              <a:rPr lang="en-US" sz="2000" b="1" dirty="0"/>
              <a:t>) With </a:t>
            </a:r>
            <a:r>
              <a:rPr lang="en-US" sz="2000" b="1" dirty="0" err="1"/>
              <a:t>Khinkali</a:t>
            </a:r>
            <a:r>
              <a:rPr lang="en-US" sz="2000" b="1" dirty="0"/>
              <a:t> Master Class</a:t>
            </a:r>
            <a:r>
              <a:rPr lang="ru-RU" sz="2000" b="1" dirty="0"/>
              <a:t> </a:t>
            </a:r>
            <a:r>
              <a:rPr lang="en-US" sz="2000" b="1" dirty="0"/>
              <a:t>(from potatoes </a:t>
            </a:r>
            <a:endParaRPr lang="ru-RU" sz="2000" b="1" dirty="0"/>
          </a:p>
          <a:p>
            <a:r>
              <a:rPr lang="en-US" sz="2000" b="1" dirty="0"/>
              <a:t>and pork) optional.</a:t>
            </a:r>
            <a:endParaRPr lang="ru-RU" sz="2000" b="1" dirty="0"/>
          </a:p>
          <a:p>
            <a:r>
              <a:rPr lang="en-US" sz="2000" b="1" dirty="0"/>
              <a:t>(including transport, guide, lunch) 55 euros per person</a:t>
            </a:r>
            <a:endParaRPr lang="ru-RU" sz="2000" b="1" dirty="0"/>
          </a:p>
        </p:txBody>
      </p:sp>
      <p:sp>
        <p:nvSpPr>
          <p:cNvPr id="32" name="TextBox 31">
            <a:extLst>
              <a:ext uri="{FF2B5EF4-FFF2-40B4-BE49-F238E27FC236}">
                <a16:creationId xmlns:a16="http://schemas.microsoft.com/office/drawing/2014/main" id="{47B104EC-7CB8-41DC-955F-B15B1E429FB2}"/>
              </a:ext>
            </a:extLst>
          </p:cNvPr>
          <p:cNvSpPr txBox="1"/>
          <p:nvPr/>
        </p:nvSpPr>
        <p:spPr>
          <a:xfrm>
            <a:off x="2785801" y="4615354"/>
            <a:ext cx="7535693"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Contact information of the organizing committee</a:t>
            </a:r>
            <a:endParaRPr lang="ru-RU" sz="2400" dirty="0"/>
          </a:p>
        </p:txBody>
      </p:sp>
      <p:sp>
        <p:nvSpPr>
          <p:cNvPr id="34" name="TextBox 33">
            <a:extLst>
              <a:ext uri="{FF2B5EF4-FFF2-40B4-BE49-F238E27FC236}">
                <a16:creationId xmlns:a16="http://schemas.microsoft.com/office/drawing/2014/main" id="{ADE53836-BCF9-4EB3-85AF-F9B6CD93D2D4}"/>
              </a:ext>
            </a:extLst>
          </p:cNvPr>
          <p:cNvSpPr txBox="1"/>
          <p:nvPr/>
        </p:nvSpPr>
        <p:spPr>
          <a:xfrm>
            <a:off x="2509734" y="5138752"/>
            <a:ext cx="9493584" cy="1323439"/>
          </a:xfrm>
          <a:prstGeom prst="rect">
            <a:avLst/>
          </a:prstGeom>
          <a:noFill/>
        </p:spPr>
        <p:txBody>
          <a:bodyPr wrap="square">
            <a:spAutoFit/>
          </a:bodyPr>
          <a:lstStyle/>
          <a:p>
            <a:r>
              <a:rPr lang="en-US" b="1" dirty="0"/>
              <a:t>WhatsApp/Telegram: +995571247171 Madonna </a:t>
            </a:r>
            <a:r>
              <a:rPr lang="en-US" b="1" dirty="0" err="1"/>
              <a:t>Dzagoeva</a:t>
            </a:r>
            <a:r>
              <a:rPr lang="en-US" b="1" dirty="0"/>
              <a:t> (Russ) (English send to mail</a:t>
            </a:r>
            <a:r>
              <a:rPr lang="en-US" sz="2000" b="1" dirty="0"/>
              <a:t>:</a:t>
            </a:r>
          </a:p>
          <a:p>
            <a:r>
              <a:rPr lang="en-US" sz="2000" b="1" dirty="0"/>
              <a:t> </a:t>
            </a:r>
            <a:r>
              <a:rPr lang="en-US" sz="2000" b="1" dirty="0">
                <a:hlinkClick r:id="rId7"/>
              </a:rPr>
              <a:t>dzagoevamadonna@gmail.com</a:t>
            </a:r>
            <a:r>
              <a:rPr lang="en-US" sz="2000" b="1" dirty="0"/>
              <a:t>      </a:t>
            </a:r>
            <a:r>
              <a:rPr lang="en-US" sz="2000" b="1" dirty="0">
                <a:hlinkClick r:id="rId8"/>
              </a:rPr>
              <a:t>newlookcup@gmail.com</a:t>
            </a:r>
            <a:r>
              <a:rPr lang="en-US" sz="2000" b="1" dirty="0"/>
              <a:t> </a:t>
            </a:r>
          </a:p>
          <a:p>
            <a:r>
              <a:rPr lang="en-US" sz="2000" b="1" dirty="0"/>
              <a:t>Instagram/Facebook: </a:t>
            </a:r>
            <a:r>
              <a:rPr lang="en-US" sz="2000" b="1" dirty="0" err="1"/>
              <a:t>new_look_rhythmic</a:t>
            </a:r>
            <a:r>
              <a:rPr lang="en-US" sz="2000" b="1" dirty="0"/>
              <a:t> gymnastics</a:t>
            </a:r>
          </a:p>
          <a:p>
            <a:r>
              <a:rPr lang="en-US" sz="2000" b="1" dirty="0"/>
              <a:t>Live broadcast via YouTube, channel Madonna </a:t>
            </a:r>
            <a:r>
              <a:rPr lang="en-US" sz="2000" b="1" dirty="0" err="1"/>
              <a:t>Dzagoeva</a:t>
            </a:r>
            <a:endParaRPr lang="ru-RU" sz="2000" b="1" dirty="0"/>
          </a:p>
        </p:txBody>
      </p:sp>
    </p:spTree>
    <p:extLst>
      <p:ext uri="{BB962C8B-B14F-4D97-AF65-F5344CB8AC3E}">
        <p14:creationId xmlns:p14="http://schemas.microsoft.com/office/powerpoint/2010/main" val="23539665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2682</TotalTime>
  <Words>1486</Words>
  <Application>Microsoft Office PowerPoint</Application>
  <PresentationFormat>Широкоэкранный</PresentationFormat>
  <Paragraphs>211</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Arial Black</vt:lpstr>
      <vt:lpstr>Calibri</vt:lpstr>
      <vt:lpstr>Calibri Light</vt:lpstr>
      <vt:lpstr>Segoe UI</vt:lpstr>
      <vt:lpstr>Sylfaen</vt:lpstr>
      <vt:lpstr>Тема Office</vt:lpstr>
      <vt:lpstr>Презентация PowerPoint</vt:lpstr>
      <vt:lpstr>I X  International Tournament in     Rhythmic Gymnastics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I I International Tournament in rhythmic Gymnastics  New Look Cup International 2023  </dc:title>
  <dc:creator>grigoriani artur</dc:creator>
  <cp:lastModifiedBy>grigoriani artur</cp:lastModifiedBy>
  <cp:revision>118</cp:revision>
  <cp:lastPrinted>2023-11-21T20:24:37Z</cp:lastPrinted>
  <dcterms:created xsi:type="dcterms:W3CDTF">2023-03-15T18:21:42Z</dcterms:created>
  <dcterms:modified xsi:type="dcterms:W3CDTF">2024-05-22T19:15:58Z</dcterms:modified>
</cp:coreProperties>
</file>